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15" r:id="rId3"/>
    <p:sldId id="318" r:id="rId4"/>
    <p:sldId id="319" r:id="rId5"/>
    <p:sldId id="316" r:id="rId6"/>
    <p:sldId id="314" r:id="rId7"/>
    <p:sldId id="332" r:id="rId8"/>
    <p:sldId id="333" r:id="rId9"/>
    <p:sldId id="317" r:id="rId10"/>
    <p:sldId id="326" r:id="rId11"/>
    <p:sldId id="324" r:id="rId12"/>
    <p:sldId id="325" r:id="rId13"/>
    <p:sldId id="323" r:id="rId14"/>
    <p:sldId id="320" r:id="rId15"/>
    <p:sldId id="321" r:id="rId16"/>
    <p:sldId id="322" r:id="rId17"/>
    <p:sldId id="312" r:id="rId18"/>
    <p:sldId id="327" r:id="rId19"/>
    <p:sldId id="328" r:id="rId20"/>
    <p:sldId id="329" r:id="rId21"/>
    <p:sldId id="330" r:id="rId22"/>
    <p:sldId id="313" r:id="rId23"/>
    <p:sldId id="331" r:id="rId24"/>
    <p:sldId id="292" r:id="rId25"/>
    <p:sldId id="334" r:id="rId26"/>
    <p:sldId id="337" r:id="rId27"/>
    <p:sldId id="335" r:id="rId28"/>
    <p:sldId id="349" r:id="rId29"/>
    <p:sldId id="350" r:id="rId30"/>
    <p:sldId id="351" r:id="rId31"/>
    <p:sldId id="347" r:id="rId32"/>
    <p:sldId id="346" r:id="rId33"/>
    <p:sldId id="348" r:id="rId34"/>
    <p:sldId id="358" r:id="rId35"/>
    <p:sldId id="336" r:id="rId36"/>
    <p:sldId id="338" r:id="rId37"/>
    <p:sldId id="339" r:id="rId38"/>
    <p:sldId id="369" r:id="rId39"/>
    <p:sldId id="370" r:id="rId40"/>
    <p:sldId id="371" r:id="rId41"/>
    <p:sldId id="356" r:id="rId42"/>
    <p:sldId id="376" r:id="rId43"/>
    <p:sldId id="357" r:id="rId44"/>
    <p:sldId id="344" r:id="rId45"/>
    <p:sldId id="343" r:id="rId46"/>
    <p:sldId id="345" r:id="rId47"/>
    <p:sldId id="367" r:id="rId48"/>
    <p:sldId id="365" r:id="rId49"/>
    <p:sldId id="352" r:id="rId50"/>
    <p:sldId id="353" r:id="rId51"/>
    <p:sldId id="359" r:id="rId52"/>
    <p:sldId id="354" r:id="rId53"/>
    <p:sldId id="355" r:id="rId54"/>
    <p:sldId id="362" r:id="rId55"/>
    <p:sldId id="360" r:id="rId56"/>
    <p:sldId id="364" r:id="rId57"/>
    <p:sldId id="361" r:id="rId58"/>
    <p:sldId id="363" r:id="rId59"/>
    <p:sldId id="368" r:id="rId60"/>
    <p:sldId id="366" r:id="rId61"/>
    <p:sldId id="374" r:id="rId62"/>
    <p:sldId id="372" r:id="rId63"/>
    <p:sldId id="373" r:id="rId64"/>
    <p:sldId id="375" r:id="rId65"/>
    <p:sldId id="340" r:id="rId66"/>
    <p:sldId id="341" r:id="rId67"/>
    <p:sldId id="342" r:id="rId68"/>
    <p:sldId id="277" r:id="rId6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5D3A0-14B2-41B3-87F0-8B8FE7418E52}" type="datetimeFigureOut">
              <a:rPr lang="pt-BR" smtClean="0"/>
              <a:t>27/09/2021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97F30-C1FD-4E13-93C2-53F21C8182F0}" type="slidenum">
              <a:rPr lang="pt-BR" smtClean="0"/>
              <a:t>‹nº›</a:t>
            </a:fld>
            <a:endParaRPr lang="pt-BR"/>
          </a:p>
        </p:txBody>
      </p:sp>
    </p:spTree>
    <p:extLst>
      <p:ext uri="{BB962C8B-B14F-4D97-AF65-F5344CB8AC3E}">
        <p14:creationId xmlns:p14="http://schemas.microsoft.com/office/powerpoint/2010/main" val="267888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D8F1B62-96A9-4C60-B17B-9D5FF2F28EA2}" type="slidenum">
              <a:rPr lang="pt-BR" smtClean="0"/>
              <a:t>22</a:t>
            </a:fld>
            <a:endParaRPr lang="pt-BR"/>
          </a:p>
        </p:txBody>
      </p:sp>
    </p:spTree>
    <p:extLst>
      <p:ext uri="{BB962C8B-B14F-4D97-AF65-F5344CB8AC3E}">
        <p14:creationId xmlns:p14="http://schemas.microsoft.com/office/powerpoint/2010/main" val="361041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1A882-8D01-4B94-862E-BB8117086DB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565F955-28AB-4AA2-ADAE-F29E3F860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B918EB1-933A-4BDC-A2BF-50843196D66A}"/>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F8B3BE41-8585-42EC-8343-DAAE9D05258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7D55C7-79CA-4ED9-AEAD-1827F1A9AE0A}"/>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3480822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1D78E-0A67-49AA-AF0F-35212FDE799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7762BC9-E6C6-4FDA-9ACA-C7FD64A2E00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DBB9FA1-F3FA-410B-8A59-288B3AFB6091}"/>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702EA4C0-4B96-4CCD-B413-B709C9C7C1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336B82D-E366-466E-BA1A-0A197E15DC69}"/>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377508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E0357CA-04CC-4040-BCE0-812C67E171D4}"/>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9557758-CC75-4D4A-8088-95469A574AC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97034D1-6FA6-4A48-BA55-BF2889B1528D}"/>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9AD3D7F3-0C0F-45D2-B206-0677F5992C3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B03EFFA-9811-444C-B97C-CE0E3C1FD0F8}"/>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170008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10716C-1F1A-4FB6-B39C-60DD099AD8B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0CBF9DC-2101-44DC-B57F-CA8D0C67A1F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52D891-CDCB-41B6-BEE5-0D5FABC6E13E}"/>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A62DE0F1-283E-410A-8DF5-0E81614C5B4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6CE10CA-C5E5-4D47-B071-DAC19962A8AD}"/>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144296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1F03F-6196-438E-8C08-53D155375C0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F884FB1-A524-417C-B60D-8193E7CC9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AA1B347-414A-498B-B165-108631E1A39F}"/>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CB4B8C64-23EA-4117-A915-F8EDB9595B7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FE0E061-8028-45FC-93DC-86741145A98D}"/>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598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19D94-DAA4-467B-A9D8-BAC31614779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67D17D-D9A5-41B9-8F8C-958E948991EB}"/>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820FA48-2D57-4339-8193-6664A8A2566B}"/>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6E2C659-70AF-4C50-9208-FA43F5A8274C}"/>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6" name="Espaço Reservado para Rodapé 5">
            <a:extLst>
              <a:ext uri="{FF2B5EF4-FFF2-40B4-BE49-F238E27FC236}">
                <a16:creationId xmlns:a16="http://schemas.microsoft.com/office/drawing/2014/main" id="{577FF148-B290-4D2F-84BD-8F2C5F502C8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0FC2F3A-DDED-47B7-8BAE-36A0B2B3A19B}"/>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3581464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70C55-02E2-46E3-9BBE-354B147E6A4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C7124E6-580A-4E96-87EF-2C9FA5F97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B28F7A8-1DB3-41FE-A605-6033A66E9A8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BA777F5-2AB2-4421-BF1F-E29F8B1BD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B2276C2-574A-42D8-9D6A-5D034B5E9A3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D63E180-F592-4128-B76F-F7DA7A308A6C}"/>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8" name="Espaço Reservado para Rodapé 7">
            <a:extLst>
              <a:ext uri="{FF2B5EF4-FFF2-40B4-BE49-F238E27FC236}">
                <a16:creationId xmlns:a16="http://schemas.microsoft.com/office/drawing/2014/main" id="{DB1785FE-816E-4FE3-A835-F7017042941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B81BB15-D377-41E7-82DE-8C54C7A7B9DC}"/>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70871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9AD71-2492-4DEF-9015-FB87B878731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549A56B-0529-4112-87C9-3058BA1F0185}"/>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4" name="Espaço Reservado para Rodapé 3">
            <a:extLst>
              <a:ext uri="{FF2B5EF4-FFF2-40B4-BE49-F238E27FC236}">
                <a16:creationId xmlns:a16="http://schemas.microsoft.com/office/drawing/2014/main" id="{C701C965-561F-438B-A6B1-1EDABFD7C0F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5641C5D7-C289-49EE-B67E-F4D81E6389E6}"/>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35786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5EA62B5-455F-46B0-99A5-F56EEC20D2F1}"/>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3" name="Espaço Reservado para Rodapé 2">
            <a:extLst>
              <a:ext uri="{FF2B5EF4-FFF2-40B4-BE49-F238E27FC236}">
                <a16:creationId xmlns:a16="http://schemas.microsoft.com/office/drawing/2014/main" id="{266D6880-A1A6-429B-8928-2D2A4225A27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BCAE7F0-64C1-4DDE-A8DE-EFBC0A79BD74}"/>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11001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E7A7F-A16B-483C-AEF6-2CAEA3D754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10138CA-E103-4CB8-B3A1-63E428C2D5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ADDCCAE-CF1C-492F-A222-4E934A87B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8C34BFD-0791-4488-AC17-15DE47F384FB}"/>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6" name="Espaço Reservado para Rodapé 5">
            <a:extLst>
              <a:ext uri="{FF2B5EF4-FFF2-40B4-BE49-F238E27FC236}">
                <a16:creationId xmlns:a16="http://schemas.microsoft.com/office/drawing/2014/main" id="{675F3762-D566-4B29-A8C1-CEBDB4961BD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20B7D8C-BD82-4BEF-AD9A-999CE1AD5F62}"/>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1660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2336B-FE4B-414E-BD01-E601F12E462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0C57F46-94B1-4E2D-BDDD-47CDBAB92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48146902-8C10-4817-8A03-D792148E9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A794168-CD91-4BFC-BBEF-008186209A72}"/>
              </a:ext>
            </a:extLst>
          </p:cNvPr>
          <p:cNvSpPr>
            <a:spLocks noGrp="1"/>
          </p:cNvSpPr>
          <p:nvPr>
            <p:ph type="dt" sz="half" idx="10"/>
          </p:nvPr>
        </p:nvSpPr>
        <p:spPr/>
        <p:txBody>
          <a:bodyPr/>
          <a:lstStyle/>
          <a:p>
            <a:fld id="{F11495B5-6354-4993-B130-5320C622A847}" type="datetimeFigureOut">
              <a:rPr lang="pt-BR" smtClean="0"/>
              <a:t>27/09/2021</a:t>
            </a:fld>
            <a:endParaRPr lang="pt-BR"/>
          </a:p>
        </p:txBody>
      </p:sp>
      <p:sp>
        <p:nvSpPr>
          <p:cNvPr id="6" name="Espaço Reservado para Rodapé 5">
            <a:extLst>
              <a:ext uri="{FF2B5EF4-FFF2-40B4-BE49-F238E27FC236}">
                <a16:creationId xmlns:a16="http://schemas.microsoft.com/office/drawing/2014/main" id="{91B4F439-CB60-413C-B7BA-59F39D89661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52325FB-164B-4B5D-89F4-BEFB5974C404}"/>
              </a:ext>
            </a:extLst>
          </p:cNvPr>
          <p:cNvSpPr>
            <a:spLocks noGrp="1"/>
          </p:cNvSpPr>
          <p:nvPr>
            <p:ph type="sldNum" sz="quarter" idx="12"/>
          </p:nvPr>
        </p:nvSpPr>
        <p:spPr/>
        <p:txBody>
          <a:bodyPr/>
          <a:lstStyle/>
          <a:p>
            <a:fld id="{BEDB6B15-DF3E-4BA6-A183-A7C2AD629499}" type="slidenum">
              <a:rPr lang="pt-BR" smtClean="0"/>
              <a:t>‹nº›</a:t>
            </a:fld>
            <a:endParaRPr lang="pt-BR"/>
          </a:p>
        </p:txBody>
      </p:sp>
    </p:spTree>
    <p:extLst>
      <p:ext uri="{BB962C8B-B14F-4D97-AF65-F5344CB8AC3E}">
        <p14:creationId xmlns:p14="http://schemas.microsoft.com/office/powerpoint/2010/main" val="42837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D7C9643-A667-4275-8066-3AA6AAE72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E30F7F0-10C8-40AA-B878-E5518E56E4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C1EE5A6-DAFB-4047-BE7A-785806235B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495B5-6354-4993-B130-5320C622A847}" type="datetimeFigureOut">
              <a:rPr lang="pt-BR" smtClean="0"/>
              <a:t>27/09/2021</a:t>
            </a:fld>
            <a:endParaRPr lang="pt-BR"/>
          </a:p>
        </p:txBody>
      </p:sp>
      <p:sp>
        <p:nvSpPr>
          <p:cNvPr id="5" name="Espaço Reservado para Rodapé 4">
            <a:extLst>
              <a:ext uri="{FF2B5EF4-FFF2-40B4-BE49-F238E27FC236}">
                <a16:creationId xmlns:a16="http://schemas.microsoft.com/office/drawing/2014/main" id="{DEECE2DA-B2E2-442E-9232-E547F8BE3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59013D5-83C5-473A-B4A6-B639B63F2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B6B15-DF3E-4BA6-A183-A7C2AD629499}" type="slidenum">
              <a:rPr lang="pt-BR" smtClean="0"/>
              <a:t>‹nº›</a:t>
            </a:fld>
            <a:endParaRPr lang="pt-BR"/>
          </a:p>
        </p:txBody>
      </p:sp>
    </p:spTree>
    <p:extLst>
      <p:ext uri="{BB962C8B-B14F-4D97-AF65-F5344CB8AC3E}">
        <p14:creationId xmlns:p14="http://schemas.microsoft.com/office/powerpoint/2010/main" val="108143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61818573-254D-4D9F-955B-1F34FA3DBBFF}"/>
              </a:ext>
            </a:extLst>
          </p:cNvPr>
          <p:cNvPicPr>
            <a:picLocks noChangeAspect="1"/>
          </p:cNvPicPr>
          <p:nvPr/>
        </p:nvPicPr>
        <p:blipFill rotWithShape="1">
          <a:blip r:embed="rId2">
            <a:alphaModFix amt="50000"/>
          </a:blip>
          <a:srcRect b="4255"/>
          <a:stretch/>
        </p:blipFill>
        <p:spPr>
          <a:xfrm>
            <a:off x="20" y="1"/>
            <a:ext cx="12191980" cy="6857999"/>
          </a:xfrm>
          <a:prstGeom prst="rect">
            <a:avLst/>
          </a:prstGeom>
        </p:spPr>
      </p:pic>
      <p:sp>
        <p:nvSpPr>
          <p:cNvPr id="2" name="Título 1">
            <a:extLst>
              <a:ext uri="{FF2B5EF4-FFF2-40B4-BE49-F238E27FC236}">
                <a16:creationId xmlns:a16="http://schemas.microsoft.com/office/drawing/2014/main" id="{8356F2D3-9507-45D7-A3D5-7B40D7DDC30E}"/>
              </a:ext>
            </a:extLst>
          </p:cNvPr>
          <p:cNvSpPr>
            <a:spLocks noGrp="1"/>
          </p:cNvSpPr>
          <p:nvPr>
            <p:ph type="ctrTitle"/>
          </p:nvPr>
        </p:nvSpPr>
        <p:spPr>
          <a:xfrm>
            <a:off x="1524000" y="1122362"/>
            <a:ext cx="9144000" cy="2900518"/>
          </a:xfrm>
        </p:spPr>
        <p:txBody>
          <a:bodyPr>
            <a:normAutofit/>
          </a:bodyPr>
          <a:lstStyle/>
          <a:p>
            <a:r>
              <a:rPr lang="pt-BR">
                <a:solidFill>
                  <a:srgbClr val="FFFFFF"/>
                </a:solidFill>
              </a:rPr>
              <a:t>Câmeras Digitais</a:t>
            </a:r>
          </a:p>
        </p:txBody>
      </p:sp>
      <p:sp>
        <p:nvSpPr>
          <p:cNvPr id="3" name="Subtítulo 2">
            <a:extLst>
              <a:ext uri="{FF2B5EF4-FFF2-40B4-BE49-F238E27FC236}">
                <a16:creationId xmlns:a16="http://schemas.microsoft.com/office/drawing/2014/main" id="{6C2ED9BF-9AEF-4CDB-9517-931FB1A4CE29}"/>
              </a:ext>
            </a:extLst>
          </p:cNvPr>
          <p:cNvSpPr>
            <a:spLocks noGrp="1"/>
          </p:cNvSpPr>
          <p:nvPr>
            <p:ph type="subTitle" idx="1"/>
          </p:nvPr>
        </p:nvSpPr>
        <p:spPr>
          <a:xfrm>
            <a:off x="1524000" y="4159404"/>
            <a:ext cx="9144000" cy="1098395"/>
          </a:xfrm>
        </p:spPr>
        <p:txBody>
          <a:bodyPr>
            <a:normAutofit/>
          </a:bodyPr>
          <a:lstStyle/>
          <a:p>
            <a:r>
              <a:rPr lang="pt-BR" dirty="0">
                <a:solidFill>
                  <a:srgbClr val="FFFFFF"/>
                </a:solidFill>
              </a:rPr>
              <a:t>Prof. Dr. José Luiz de Souza Pio</a:t>
            </a:r>
          </a:p>
        </p:txBody>
      </p:sp>
    </p:spTree>
    <p:extLst>
      <p:ext uri="{BB962C8B-B14F-4D97-AF65-F5344CB8AC3E}">
        <p14:creationId xmlns:p14="http://schemas.microsoft.com/office/powerpoint/2010/main" val="458848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20706-FBF9-4C88-B864-5A204326AAA0}"/>
              </a:ext>
            </a:extLst>
          </p:cNvPr>
          <p:cNvSpPr>
            <a:spLocks noGrp="1"/>
          </p:cNvSpPr>
          <p:nvPr>
            <p:ph type="title"/>
          </p:nvPr>
        </p:nvSpPr>
        <p:spPr/>
        <p:txBody>
          <a:bodyPr/>
          <a:lstStyle/>
          <a:p>
            <a:r>
              <a:rPr lang="pt-BR" dirty="0"/>
              <a:t>DSRL</a:t>
            </a:r>
          </a:p>
        </p:txBody>
      </p:sp>
      <p:pic>
        <p:nvPicPr>
          <p:cNvPr id="4" name="Imagem 3">
            <a:extLst>
              <a:ext uri="{FF2B5EF4-FFF2-40B4-BE49-F238E27FC236}">
                <a16:creationId xmlns:a16="http://schemas.microsoft.com/office/drawing/2014/main" id="{CF6505BD-043D-45E4-9AA0-2DC5505CC5C0}"/>
              </a:ext>
            </a:extLst>
          </p:cNvPr>
          <p:cNvPicPr>
            <a:picLocks noChangeAspect="1"/>
          </p:cNvPicPr>
          <p:nvPr/>
        </p:nvPicPr>
        <p:blipFill>
          <a:blip r:embed="rId2"/>
          <a:stretch>
            <a:fillRect/>
          </a:stretch>
        </p:blipFill>
        <p:spPr>
          <a:xfrm>
            <a:off x="5463947" y="4467225"/>
            <a:ext cx="6619875" cy="2400300"/>
          </a:xfrm>
          <a:prstGeom prst="rect">
            <a:avLst/>
          </a:prstGeom>
        </p:spPr>
      </p:pic>
      <p:pic>
        <p:nvPicPr>
          <p:cNvPr id="5" name="Imagem 4">
            <a:extLst>
              <a:ext uri="{FF2B5EF4-FFF2-40B4-BE49-F238E27FC236}">
                <a16:creationId xmlns:a16="http://schemas.microsoft.com/office/drawing/2014/main" id="{DB4AA288-53F0-4E95-B3ED-AF6AB9389AAB}"/>
              </a:ext>
            </a:extLst>
          </p:cNvPr>
          <p:cNvPicPr>
            <a:picLocks noChangeAspect="1"/>
          </p:cNvPicPr>
          <p:nvPr/>
        </p:nvPicPr>
        <p:blipFill>
          <a:blip r:embed="rId3"/>
          <a:stretch>
            <a:fillRect/>
          </a:stretch>
        </p:blipFill>
        <p:spPr>
          <a:xfrm>
            <a:off x="5463948" y="0"/>
            <a:ext cx="6619875" cy="4467225"/>
          </a:xfrm>
          <a:prstGeom prst="rect">
            <a:avLst/>
          </a:prstGeom>
        </p:spPr>
      </p:pic>
      <p:sp>
        <p:nvSpPr>
          <p:cNvPr id="7" name="CaixaDeTexto 6">
            <a:extLst>
              <a:ext uri="{FF2B5EF4-FFF2-40B4-BE49-F238E27FC236}">
                <a16:creationId xmlns:a16="http://schemas.microsoft.com/office/drawing/2014/main" id="{04C8A5F9-697B-42C4-9B6E-2E60A07156D3}"/>
              </a:ext>
            </a:extLst>
          </p:cNvPr>
          <p:cNvSpPr txBox="1"/>
          <p:nvPr/>
        </p:nvSpPr>
        <p:spPr>
          <a:xfrm>
            <a:off x="543322" y="1808047"/>
            <a:ext cx="4330430" cy="1200329"/>
          </a:xfrm>
          <a:prstGeom prst="rect">
            <a:avLst/>
          </a:prstGeom>
          <a:noFill/>
        </p:spPr>
        <p:txBody>
          <a:bodyPr wrap="square">
            <a:spAutoFit/>
          </a:bodyPr>
          <a:lstStyle/>
          <a:p>
            <a:r>
              <a:rPr lang="pt-BR" dirty="0"/>
              <a:t>As câmeras DSLR são câmeras digitais ("D") em que a imagem "enxergada" pelas lentes é exatamente a mesma vista no </a:t>
            </a:r>
            <a:r>
              <a:rPr lang="pt-BR" dirty="0" err="1"/>
              <a:t>viewfinder</a:t>
            </a:r>
            <a:r>
              <a:rPr lang="pt-BR" dirty="0"/>
              <a:t>, através do seu jogo de espelhos.</a:t>
            </a:r>
          </a:p>
        </p:txBody>
      </p:sp>
    </p:spTree>
    <p:extLst>
      <p:ext uri="{BB962C8B-B14F-4D97-AF65-F5344CB8AC3E}">
        <p14:creationId xmlns:p14="http://schemas.microsoft.com/office/powerpoint/2010/main" val="411498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8E940-200E-4979-BE3E-821507C5A67D}"/>
              </a:ext>
            </a:extLst>
          </p:cNvPr>
          <p:cNvSpPr>
            <a:spLocks noGrp="1"/>
          </p:cNvSpPr>
          <p:nvPr>
            <p:ph type="title"/>
          </p:nvPr>
        </p:nvSpPr>
        <p:spPr/>
        <p:txBody>
          <a:bodyPr/>
          <a:lstStyle/>
          <a:p>
            <a:r>
              <a:rPr lang="pt-BR" dirty="0"/>
              <a:t>DSRL</a:t>
            </a:r>
          </a:p>
        </p:txBody>
      </p:sp>
      <p:pic>
        <p:nvPicPr>
          <p:cNvPr id="1026" name="Picture 2" descr="A imagem refletida pelo sistema de espelhos leva a imagem enxergada pelas lentes até o viewfinder (Foto: Adriano Hamaguchi/TechTudo) (Foto: A imagem refletida pelo sistema de espelhos leva a imagem enxergada pelas lentes até o viewfinder (Foto: Adriano Hamaguchi/TechTudo))">
            <a:extLst>
              <a:ext uri="{FF2B5EF4-FFF2-40B4-BE49-F238E27FC236}">
                <a16:creationId xmlns:a16="http://schemas.microsoft.com/office/drawing/2014/main" id="{06D40976-5232-4B4D-9A4B-50F48F774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221" y="1690688"/>
            <a:ext cx="9879557" cy="471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1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FB3B0-6850-49EC-BCB9-4A6FABCC5E9E}"/>
              </a:ext>
            </a:extLst>
          </p:cNvPr>
          <p:cNvSpPr>
            <a:spLocks noGrp="1"/>
          </p:cNvSpPr>
          <p:nvPr>
            <p:ph type="title"/>
          </p:nvPr>
        </p:nvSpPr>
        <p:spPr/>
        <p:txBody>
          <a:bodyPr/>
          <a:lstStyle/>
          <a:p>
            <a:r>
              <a:rPr lang="pt-BR" dirty="0"/>
              <a:t>DSLR</a:t>
            </a:r>
          </a:p>
        </p:txBody>
      </p:sp>
      <p:pic>
        <p:nvPicPr>
          <p:cNvPr id="4" name="Imagem 3">
            <a:extLst>
              <a:ext uri="{FF2B5EF4-FFF2-40B4-BE49-F238E27FC236}">
                <a16:creationId xmlns:a16="http://schemas.microsoft.com/office/drawing/2014/main" id="{73DBE4B4-1015-4E1C-B35B-29A9A03AA699}"/>
              </a:ext>
            </a:extLst>
          </p:cNvPr>
          <p:cNvPicPr>
            <a:picLocks noChangeAspect="1"/>
          </p:cNvPicPr>
          <p:nvPr/>
        </p:nvPicPr>
        <p:blipFill>
          <a:blip r:embed="rId2"/>
          <a:stretch>
            <a:fillRect/>
          </a:stretch>
        </p:blipFill>
        <p:spPr>
          <a:xfrm>
            <a:off x="3439601" y="475861"/>
            <a:ext cx="8578909" cy="6245939"/>
          </a:xfrm>
          <a:prstGeom prst="rect">
            <a:avLst/>
          </a:prstGeom>
        </p:spPr>
      </p:pic>
    </p:spTree>
    <p:extLst>
      <p:ext uri="{BB962C8B-B14F-4D97-AF65-F5344CB8AC3E}">
        <p14:creationId xmlns:p14="http://schemas.microsoft.com/office/powerpoint/2010/main" val="251404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B45C1-40B2-4B2A-AF89-1B050AB68633}"/>
              </a:ext>
            </a:extLst>
          </p:cNvPr>
          <p:cNvSpPr>
            <a:spLocks noGrp="1"/>
          </p:cNvSpPr>
          <p:nvPr>
            <p:ph type="title"/>
          </p:nvPr>
        </p:nvSpPr>
        <p:spPr/>
        <p:txBody>
          <a:bodyPr/>
          <a:lstStyle/>
          <a:p>
            <a:r>
              <a:rPr lang="pt-BR" dirty="0" err="1"/>
              <a:t>Mirrorless</a:t>
            </a:r>
            <a:endParaRPr lang="pt-BR" dirty="0"/>
          </a:p>
        </p:txBody>
      </p:sp>
      <p:pic>
        <p:nvPicPr>
          <p:cNvPr id="4" name="Imagem 3">
            <a:extLst>
              <a:ext uri="{FF2B5EF4-FFF2-40B4-BE49-F238E27FC236}">
                <a16:creationId xmlns:a16="http://schemas.microsoft.com/office/drawing/2014/main" id="{805668A1-CD13-431C-8003-8FD3ACE16FEE}"/>
              </a:ext>
            </a:extLst>
          </p:cNvPr>
          <p:cNvPicPr>
            <a:picLocks noChangeAspect="1"/>
          </p:cNvPicPr>
          <p:nvPr/>
        </p:nvPicPr>
        <p:blipFill>
          <a:blip r:embed="rId2"/>
          <a:stretch>
            <a:fillRect/>
          </a:stretch>
        </p:blipFill>
        <p:spPr>
          <a:xfrm>
            <a:off x="5572125" y="4020247"/>
            <a:ext cx="6619875" cy="2409825"/>
          </a:xfrm>
          <a:prstGeom prst="rect">
            <a:avLst/>
          </a:prstGeom>
        </p:spPr>
      </p:pic>
      <p:pic>
        <p:nvPicPr>
          <p:cNvPr id="5" name="Imagem 4">
            <a:extLst>
              <a:ext uri="{FF2B5EF4-FFF2-40B4-BE49-F238E27FC236}">
                <a16:creationId xmlns:a16="http://schemas.microsoft.com/office/drawing/2014/main" id="{144E30CB-B294-4A02-BC23-0B329D9E37D5}"/>
              </a:ext>
            </a:extLst>
          </p:cNvPr>
          <p:cNvPicPr>
            <a:picLocks noChangeAspect="1"/>
          </p:cNvPicPr>
          <p:nvPr/>
        </p:nvPicPr>
        <p:blipFill>
          <a:blip r:embed="rId3"/>
          <a:stretch>
            <a:fillRect/>
          </a:stretch>
        </p:blipFill>
        <p:spPr>
          <a:xfrm>
            <a:off x="63273" y="3592321"/>
            <a:ext cx="5508852" cy="3265679"/>
          </a:xfrm>
          <a:prstGeom prst="rect">
            <a:avLst/>
          </a:prstGeom>
        </p:spPr>
      </p:pic>
      <p:pic>
        <p:nvPicPr>
          <p:cNvPr id="6" name="Imagem 5">
            <a:extLst>
              <a:ext uri="{FF2B5EF4-FFF2-40B4-BE49-F238E27FC236}">
                <a16:creationId xmlns:a16="http://schemas.microsoft.com/office/drawing/2014/main" id="{9C1331D4-FE54-448B-BF68-84651974DFC2}"/>
              </a:ext>
            </a:extLst>
          </p:cNvPr>
          <p:cNvPicPr>
            <a:picLocks noChangeAspect="1"/>
          </p:cNvPicPr>
          <p:nvPr/>
        </p:nvPicPr>
        <p:blipFill>
          <a:blip r:embed="rId4"/>
          <a:stretch>
            <a:fillRect/>
          </a:stretch>
        </p:blipFill>
        <p:spPr>
          <a:xfrm>
            <a:off x="5572124" y="-54864"/>
            <a:ext cx="6619875" cy="3609975"/>
          </a:xfrm>
          <a:prstGeom prst="rect">
            <a:avLst/>
          </a:prstGeom>
        </p:spPr>
      </p:pic>
      <p:sp>
        <p:nvSpPr>
          <p:cNvPr id="8" name="CaixaDeTexto 7">
            <a:extLst>
              <a:ext uri="{FF2B5EF4-FFF2-40B4-BE49-F238E27FC236}">
                <a16:creationId xmlns:a16="http://schemas.microsoft.com/office/drawing/2014/main" id="{7850179D-E101-4B8F-ACF6-07A188189705}"/>
              </a:ext>
            </a:extLst>
          </p:cNvPr>
          <p:cNvSpPr txBox="1"/>
          <p:nvPr/>
        </p:nvSpPr>
        <p:spPr>
          <a:xfrm>
            <a:off x="579898" y="1727001"/>
            <a:ext cx="4595606" cy="1200329"/>
          </a:xfrm>
          <a:prstGeom prst="rect">
            <a:avLst/>
          </a:prstGeom>
          <a:noFill/>
        </p:spPr>
        <p:txBody>
          <a:bodyPr wrap="square">
            <a:spAutoFit/>
          </a:bodyPr>
          <a:lstStyle/>
          <a:p>
            <a:r>
              <a:rPr lang="pt-BR" dirty="0"/>
              <a:t>As câmeras </a:t>
            </a:r>
            <a:r>
              <a:rPr lang="pt-BR" dirty="0" err="1"/>
              <a:t>mirrorless</a:t>
            </a:r>
            <a:r>
              <a:rPr lang="pt-BR" dirty="0"/>
              <a:t> ("sem espelho"),  recebem este nome justamente por não possuírem o espelho posicionado à frente do sensor que envia a imagem para o </a:t>
            </a:r>
            <a:r>
              <a:rPr lang="pt-BR" dirty="0" err="1"/>
              <a:t>viewfinder</a:t>
            </a:r>
            <a:r>
              <a:rPr lang="pt-BR" dirty="0"/>
              <a:t>.</a:t>
            </a:r>
          </a:p>
        </p:txBody>
      </p:sp>
    </p:spTree>
    <p:extLst>
      <p:ext uri="{BB962C8B-B14F-4D97-AF65-F5344CB8AC3E}">
        <p14:creationId xmlns:p14="http://schemas.microsoft.com/office/powerpoint/2010/main" val="395000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EE864DB-9D20-404D-A4F7-D1F83E6CFD00}"/>
              </a:ext>
            </a:extLst>
          </p:cNvPr>
          <p:cNvPicPr>
            <a:picLocks noChangeAspect="1"/>
          </p:cNvPicPr>
          <p:nvPr/>
        </p:nvPicPr>
        <p:blipFill>
          <a:blip r:embed="rId2"/>
          <a:stretch>
            <a:fillRect/>
          </a:stretch>
        </p:blipFill>
        <p:spPr>
          <a:xfrm>
            <a:off x="4453034" y="168188"/>
            <a:ext cx="6675276" cy="5212484"/>
          </a:xfrm>
          <a:prstGeom prst="rect">
            <a:avLst/>
          </a:prstGeom>
        </p:spPr>
      </p:pic>
      <p:sp>
        <p:nvSpPr>
          <p:cNvPr id="4" name="CaixaDeTexto 3">
            <a:extLst>
              <a:ext uri="{FF2B5EF4-FFF2-40B4-BE49-F238E27FC236}">
                <a16:creationId xmlns:a16="http://schemas.microsoft.com/office/drawing/2014/main" id="{9643AA44-6175-4A2A-995D-DE22C358F8EB}"/>
              </a:ext>
            </a:extLst>
          </p:cNvPr>
          <p:cNvSpPr txBox="1"/>
          <p:nvPr/>
        </p:nvSpPr>
        <p:spPr>
          <a:xfrm>
            <a:off x="5562601" y="5368250"/>
            <a:ext cx="6097554" cy="1477328"/>
          </a:xfrm>
          <a:prstGeom prst="rect">
            <a:avLst/>
          </a:prstGeom>
          <a:noFill/>
        </p:spPr>
        <p:txBody>
          <a:bodyPr wrap="square">
            <a:spAutoFit/>
          </a:bodyPr>
          <a:lstStyle/>
          <a:p>
            <a:r>
              <a:rPr lang="pt-BR" dirty="0"/>
              <a:t> A máquina do tipo </a:t>
            </a:r>
            <a:r>
              <a:rPr lang="pt-BR" dirty="0" err="1"/>
              <a:t>mirrorless</a:t>
            </a:r>
            <a:r>
              <a:rPr lang="pt-BR" dirty="0"/>
              <a:t> a imagem capturada pela lente viaja diretamente para o sensor, que realiza a captura. Como não precisam dos espelhos e prismas, essas câmeras são bem menores e mais leves que as DSLR, embora sua qualidade seja alta – dependendo, é claro, do modelo.</a:t>
            </a:r>
          </a:p>
        </p:txBody>
      </p:sp>
      <p:pic>
        <p:nvPicPr>
          <p:cNvPr id="5" name="Imagem 4">
            <a:extLst>
              <a:ext uri="{FF2B5EF4-FFF2-40B4-BE49-F238E27FC236}">
                <a16:creationId xmlns:a16="http://schemas.microsoft.com/office/drawing/2014/main" id="{168CFFED-8B75-4739-AE9B-543CB74246B9}"/>
              </a:ext>
            </a:extLst>
          </p:cNvPr>
          <p:cNvPicPr>
            <a:picLocks noChangeAspect="1"/>
          </p:cNvPicPr>
          <p:nvPr/>
        </p:nvPicPr>
        <p:blipFill>
          <a:blip r:embed="rId3"/>
          <a:stretch>
            <a:fillRect/>
          </a:stretch>
        </p:blipFill>
        <p:spPr>
          <a:xfrm>
            <a:off x="-47879" y="7054"/>
            <a:ext cx="3858767" cy="6850946"/>
          </a:xfrm>
          <a:prstGeom prst="rect">
            <a:avLst/>
          </a:prstGeom>
        </p:spPr>
      </p:pic>
    </p:spTree>
    <p:extLst>
      <p:ext uri="{BB962C8B-B14F-4D97-AF65-F5344CB8AC3E}">
        <p14:creationId xmlns:p14="http://schemas.microsoft.com/office/powerpoint/2010/main" val="89105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34093-4206-4609-9460-94EC150BC7C7}"/>
              </a:ext>
            </a:extLst>
          </p:cNvPr>
          <p:cNvSpPr>
            <a:spLocks noGrp="1"/>
          </p:cNvSpPr>
          <p:nvPr>
            <p:ph type="title"/>
          </p:nvPr>
        </p:nvSpPr>
        <p:spPr/>
        <p:txBody>
          <a:bodyPr/>
          <a:lstStyle/>
          <a:p>
            <a:r>
              <a:rPr lang="pt-BR" dirty="0"/>
              <a:t>Câmeras Compactas</a:t>
            </a:r>
          </a:p>
        </p:txBody>
      </p:sp>
      <p:pic>
        <p:nvPicPr>
          <p:cNvPr id="4" name="Imagem 3">
            <a:extLst>
              <a:ext uri="{FF2B5EF4-FFF2-40B4-BE49-F238E27FC236}">
                <a16:creationId xmlns:a16="http://schemas.microsoft.com/office/drawing/2014/main" id="{04C8F88B-4F8D-475D-AD33-D966A9924AC3}"/>
              </a:ext>
            </a:extLst>
          </p:cNvPr>
          <p:cNvPicPr>
            <a:picLocks noChangeAspect="1"/>
          </p:cNvPicPr>
          <p:nvPr/>
        </p:nvPicPr>
        <p:blipFill>
          <a:blip r:embed="rId2"/>
          <a:stretch>
            <a:fillRect/>
          </a:stretch>
        </p:blipFill>
        <p:spPr>
          <a:xfrm>
            <a:off x="5572125" y="4092575"/>
            <a:ext cx="6619875" cy="2400300"/>
          </a:xfrm>
          <a:prstGeom prst="rect">
            <a:avLst/>
          </a:prstGeom>
        </p:spPr>
      </p:pic>
      <p:pic>
        <p:nvPicPr>
          <p:cNvPr id="5" name="Imagem 4">
            <a:extLst>
              <a:ext uri="{FF2B5EF4-FFF2-40B4-BE49-F238E27FC236}">
                <a16:creationId xmlns:a16="http://schemas.microsoft.com/office/drawing/2014/main" id="{0AC33249-BEA1-4326-BAFA-23BAA04FFEC0}"/>
              </a:ext>
            </a:extLst>
          </p:cNvPr>
          <p:cNvPicPr>
            <a:picLocks noChangeAspect="1"/>
          </p:cNvPicPr>
          <p:nvPr/>
        </p:nvPicPr>
        <p:blipFill>
          <a:blip r:embed="rId3"/>
          <a:stretch>
            <a:fillRect/>
          </a:stretch>
        </p:blipFill>
        <p:spPr>
          <a:xfrm>
            <a:off x="5572124" y="282300"/>
            <a:ext cx="6619875" cy="3619500"/>
          </a:xfrm>
          <a:prstGeom prst="rect">
            <a:avLst/>
          </a:prstGeom>
        </p:spPr>
      </p:pic>
      <p:sp>
        <p:nvSpPr>
          <p:cNvPr id="7" name="CaixaDeTexto 6">
            <a:extLst>
              <a:ext uri="{FF2B5EF4-FFF2-40B4-BE49-F238E27FC236}">
                <a16:creationId xmlns:a16="http://schemas.microsoft.com/office/drawing/2014/main" id="{3EDC0992-D6F2-4799-98FA-EEFDDF9FABD9}"/>
              </a:ext>
            </a:extLst>
          </p:cNvPr>
          <p:cNvSpPr txBox="1"/>
          <p:nvPr/>
        </p:nvSpPr>
        <p:spPr>
          <a:xfrm>
            <a:off x="342154" y="2338249"/>
            <a:ext cx="4988798" cy="1754326"/>
          </a:xfrm>
          <a:prstGeom prst="rect">
            <a:avLst/>
          </a:prstGeom>
          <a:noFill/>
        </p:spPr>
        <p:txBody>
          <a:bodyPr wrap="square">
            <a:spAutoFit/>
          </a:bodyPr>
          <a:lstStyle/>
          <a:p>
            <a:r>
              <a:rPr lang="pt-BR" dirty="0"/>
              <a:t>A principal características das câmeras compactas é seu tamanho reduzido. Geralmente são bem fáceis de operar com a ajuda dos modos de cena, que ajustam a configuração da câmera automaticamente, e por isso elas também são chamadas de "point-n-</a:t>
            </a:r>
            <a:r>
              <a:rPr lang="pt-BR" dirty="0" err="1"/>
              <a:t>shoot</a:t>
            </a:r>
            <a:r>
              <a:rPr lang="pt-BR" dirty="0"/>
              <a:t>" (apontar e clicar).</a:t>
            </a:r>
          </a:p>
        </p:txBody>
      </p:sp>
    </p:spTree>
    <p:extLst>
      <p:ext uri="{BB962C8B-B14F-4D97-AF65-F5344CB8AC3E}">
        <p14:creationId xmlns:p14="http://schemas.microsoft.com/office/powerpoint/2010/main" val="369073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4A92E-6B30-4869-A3A2-2B4F6A3EF672}"/>
              </a:ext>
            </a:extLst>
          </p:cNvPr>
          <p:cNvSpPr>
            <a:spLocks noGrp="1"/>
          </p:cNvSpPr>
          <p:nvPr>
            <p:ph type="title"/>
          </p:nvPr>
        </p:nvSpPr>
        <p:spPr/>
        <p:txBody>
          <a:bodyPr/>
          <a:lstStyle/>
          <a:p>
            <a:r>
              <a:rPr lang="pt-BR" dirty="0" err="1"/>
              <a:t>Superzoom</a:t>
            </a:r>
            <a:endParaRPr lang="pt-BR" dirty="0"/>
          </a:p>
        </p:txBody>
      </p:sp>
      <p:pic>
        <p:nvPicPr>
          <p:cNvPr id="4" name="Imagem 3">
            <a:extLst>
              <a:ext uri="{FF2B5EF4-FFF2-40B4-BE49-F238E27FC236}">
                <a16:creationId xmlns:a16="http://schemas.microsoft.com/office/drawing/2014/main" id="{B9804ADD-9B91-4299-BB2C-2C5A0C97A647}"/>
              </a:ext>
            </a:extLst>
          </p:cNvPr>
          <p:cNvPicPr>
            <a:picLocks noChangeAspect="1"/>
          </p:cNvPicPr>
          <p:nvPr/>
        </p:nvPicPr>
        <p:blipFill>
          <a:blip r:embed="rId2"/>
          <a:stretch>
            <a:fillRect/>
          </a:stretch>
        </p:blipFill>
        <p:spPr>
          <a:xfrm>
            <a:off x="5497352" y="3695700"/>
            <a:ext cx="6619875" cy="3162300"/>
          </a:xfrm>
          <a:prstGeom prst="rect">
            <a:avLst/>
          </a:prstGeom>
        </p:spPr>
      </p:pic>
      <p:pic>
        <p:nvPicPr>
          <p:cNvPr id="5" name="Imagem 4">
            <a:extLst>
              <a:ext uri="{FF2B5EF4-FFF2-40B4-BE49-F238E27FC236}">
                <a16:creationId xmlns:a16="http://schemas.microsoft.com/office/drawing/2014/main" id="{53A88366-F3F8-4AAB-B1EE-46459573D2EB}"/>
              </a:ext>
            </a:extLst>
          </p:cNvPr>
          <p:cNvPicPr>
            <a:picLocks noChangeAspect="1"/>
          </p:cNvPicPr>
          <p:nvPr/>
        </p:nvPicPr>
        <p:blipFill>
          <a:blip r:embed="rId3"/>
          <a:stretch>
            <a:fillRect/>
          </a:stretch>
        </p:blipFill>
        <p:spPr>
          <a:xfrm>
            <a:off x="5497352" y="0"/>
            <a:ext cx="6619875" cy="3781425"/>
          </a:xfrm>
          <a:prstGeom prst="rect">
            <a:avLst/>
          </a:prstGeom>
        </p:spPr>
      </p:pic>
      <p:sp>
        <p:nvSpPr>
          <p:cNvPr id="7" name="CaixaDeTexto 6">
            <a:extLst>
              <a:ext uri="{FF2B5EF4-FFF2-40B4-BE49-F238E27FC236}">
                <a16:creationId xmlns:a16="http://schemas.microsoft.com/office/drawing/2014/main" id="{B13422B7-954C-4378-BCB9-99638229A2B5}"/>
              </a:ext>
            </a:extLst>
          </p:cNvPr>
          <p:cNvSpPr txBox="1"/>
          <p:nvPr/>
        </p:nvSpPr>
        <p:spPr>
          <a:xfrm>
            <a:off x="118999" y="2688223"/>
            <a:ext cx="4791329" cy="2308324"/>
          </a:xfrm>
          <a:prstGeom prst="rect">
            <a:avLst/>
          </a:prstGeom>
          <a:noFill/>
        </p:spPr>
        <p:txBody>
          <a:bodyPr wrap="square">
            <a:spAutoFit/>
          </a:bodyPr>
          <a:lstStyle/>
          <a:p>
            <a:r>
              <a:rPr lang="pt-BR" dirty="0"/>
              <a:t>As </a:t>
            </a:r>
            <a:r>
              <a:rPr lang="pt-BR" dirty="0" err="1"/>
              <a:t>superzoom</a:t>
            </a:r>
            <a:r>
              <a:rPr lang="pt-BR" dirty="0"/>
              <a:t> (ou bridge) têm "cara de profissional", oferecem zoom poderoso e a possibilidade de ajustes manuais de velocidade, sensibilidade (ISO) e abertura. O formato do corpo da câmera permite que a ótica seja explorada de maneira semelhante às câmeras DSLR, mas claro, com várias limitações: lentes fixas, aberturas limitadas e sensores pequenos.</a:t>
            </a:r>
          </a:p>
        </p:txBody>
      </p:sp>
    </p:spTree>
    <p:extLst>
      <p:ext uri="{BB962C8B-B14F-4D97-AF65-F5344CB8AC3E}">
        <p14:creationId xmlns:p14="http://schemas.microsoft.com/office/powerpoint/2010/main" val="29351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F9DD2-1F5E-4BFC-B62F-1329217E6C2D}"/>
              </a:ext>
            </a:extLst>
          </p:cNvPr>
          <p:cNvSpPr>
            <a:spLocks noGrp="1"/>
          </p:cNvSpPr>
          <p:nvPr>
            <p:ph type="title" idx="4294967295"/>
          </p:nvPr>
        </p:nvSpPr>
        <p:spPr>
          <a:xfrm>
            <a:off x="0" y="365125"/>
            <a:ext cx="10515600" cy="1325563"/>
          </a:xfrm>
        </p:spPr>
        <p:txBody>
          <a:bodyPr/>
          <a:lstStyle/>
          <a:p>
            <a:r>
              <a:rPr lang="pt-BR" dirty="0"/>
              <a:t>DSRL</a:t>
            </a:r>
          </a:p>
        </p:txBody>
      </p:sp>
      <p:pic>
        <p:nvPicPr>
          <p:cNvPr id="4" name="Imagem 3">
            <a:extLst>
              <a:ext uri="{FF2B5EF4-FFF2-40B4-BE49-F238E27FC236}">
                <a16:creationId xmlns:a16="http://schemas.microsoft.com/office/drawing/2014/main" id="{BE91AAA8-4D2A-4C97-94A8-13F9B7EFA51E}"/>
              </a:ext>
            </a:extLst>
          </p:cNvPr>
          <p:cNvPicPr>
            <a:picLocks noChangeAspect="1"/>
          </p:cNvPicPr>
          <p:nvPr/>
        </p:nvPicPr>
        <p:blipFill>
          <a:blip r:embed="rId2"/>
          <a:stretch>
            <a:fillRect/>
          </a:stretch>
        </p:blipFill>
        <p:spPr>
          <a:xfrm>
            <a:off x="1231717" y="219269"/>
            <a:ext cx="10764340" cy="6419461"/>
          </a:xfrm>
          <a:prstGeom prst="rect">
            <a:avLst/>
          </a:prstGeom>
        </p:spPr>
      </p:pic>
    </p:spTree>
    <p:extLst>
      <p:ext uri="{BB962C8B-B14F-4D97-AF65-F5344CB8AC3E}">
        <p14:creationId xmlns:p14="http://schemas.microsoft.com/office/powerpoint/2010/main" val="22895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2E20DC-CC9E-445A-99FD-8FBE4654C990}"/>
              </a:ext>
            </a:extLst>
          </p:cNvPr>
          <p:cNvSpPr>
            <a:spLocks noGrp="1"/>
          </p:cNvSpPr>
          <p:nvPr>
            <p:ph type="title"/>
          </p:nvPr>
        </p:nvSpPr>
        <p:spPr/>
        <p:txBody>
          <a:bodyPr/>
          <a:lstStyle/>
          <a:p>
            <a:r>
              <a:rPr lang="pt-BR" dirty="0"/>
              <a:t>Câmeras de Ação</a:t>
            </a:r>
          </a:p>
        </p:txBody>
      </p:sp>
      <p:pic>
        <p:nvPicPr>
          <p:cNvPr id="4" name="Imagem 3">
            <a:extLst>
              <a:ext uri="{FF2B5EF4-FFF2-40B4-BE49-F238E27FC236}">
                <a16:creationId xmlns:a16="http://schemas.microsoft.com/office/drawing/2014/main" id="{3E3E3CAE-BCAF-418D-A33B-001881F395B9}"/>
              </a:ext>
            </a:extLst>
          </p:cNvPr>
          <p:cNvPicPr>
            <a:picLocks noChangeAspect="1"/>
          </p:cNvPicPr>
          <p:nvPr/>
        </p:nvPicPr>
        <p:blipFill>
          <a:blip r:embed="rId2"/>
          <a:stretch>
            <a:fillRect/>
          </a:stretch>
        </p:blipFill>
        <p:spPr>
          <a:xfrm>
            <a:off x="1584030" y="1371023"/>
            <a:ext cx="9023939" cy="4115954"/>
          </a:xfrm>
          <a:prstGeom prst="rect">
            <a:avLst/>
          </a:prstGeom>
        </p:spPr>
      </p:pic>
      <p:sp>
        <p:nvSpPr>
          <p:cNvPr id="6" name="CaixaDeTexto 5">
            <a:extLst>
              <a:ext uri="{FF2B5EF4-FFF2-40B4-BE49-F238E27FC236}">
                <a16:creationId xmlns:a16="http://schemas.microsoft.com/office/drawing/2014/main" id="{FDB0B3D7-98D8-43FB-9B20-54480EAEF153}"/>
              </a:ext>
            </a:extLst>
          </p:cNvPr>
          <p:cNvSpPr txBox="1"/>
          <p:nvPr/>
        </p:nvSpPr>
        <p:spPr>
          <a:xfrm>
            <a:off x="688910" y="5543572"/>
            <a:ext cx="11217402" cy="1200329"/>
          </a:xfrm>
          <a:prstGeom prst="rect">
            <a:avLst/>
          </a:prstGeom>
          <a:noFill/>
        </p:spPr>
        <p:txBody>
          <a:bodyPr wrap="square">
            <a:spAutoFit/>
          </a:bodyPr>
          <a:lstStyle/>
          <a:p>
            <a:r>
              <a:rPr lang="pt-BR" b="0" i="0" dirty="0">
                <a:solidFill>
                  <a:srgbClr val="333333"/>
                </a:solidFill>
                <a:effectLst/>
                <a:latin typeface="Arial" panose="020B0604020202020204" pitchFamily="34" charset="0"/>
              </a:rPr>
              <a:t>As câmeras de ação possuem sistema de estabilização avançado, que resultam em vídeos menos tremidos, nas condições mais adversas. Também oferecem excelente velocidade, que permite capturar várias imagens por segundo em resolução máxima, geral filmes com altas taxas de quadros progressivos (60p ou mais) e torna cada quadro de seus vídeos bem nítidos.</a:t>
            </a:r>
            <a:endParaRPr lang="pt-BR" dirty="0"/>
          </a:p>
        </p:txBody>
      </p:sp>
    </p:spTree>
    <p:extLst>
      <p:ext uri="{BB962C8B-B14F-4D97-AF65-F5344CB8AC3E}">
        <p14:creationId xmlns:p14="http://schemas.microsoft.com/office/powerpoint/2010/main" val="201815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693A5-F167-4FE5-B273-41FE4B93E80F}"/>
              </a:ext>
            </a:extLst>
          </p:cNvPr>
          <p:cNvSpPr>
            <a:spLocks noGrp="1"/>
          </p:cNvSpPr>
          <p:nvPr>
            <p:ph type="title"/>
          </p:nvPr>
        </p:nvSpPr>
        <p:spPr/>
        <p:txBody>
          <a:bodyPr/>
          <a:lstStyle/>
          <a:p>
            <a:r>
              <a:rPr lang="pt-BR" dirty="0"/>
              <a:t>Câmeras 3D</a:t>
            </a:r>
          </a:p>
        </p:txBody>
      </p:sp>
      <p:pic>
        <p:nvPicPr>
          <p:cNvPr id="2050" name="Picture 2" descr="Há dois tipos de câmeras que captam imagens 3D, com duas lentes e com apenas uma lente (Foto: Reprodução/Fuji e Sony) (Foto: Há dois tipos de câmeras que captam imagens 3D, com duas lentes e com apenas uma lente (Foto: Reprodução/Fuji e Sony))">
            <a:extLst>
              <a:ext uri="{FF2B5EF4-FFF2-40B4-BE49-F238E27FC236}">
                <a16:creationId xmlns:a16="http://schemas.microsoft.com/office/drawing/2014/main" id="{A3CA7129-D4A6-4D80-BB59-C38C83A84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243005"/>
            <a:ext cx="10134600" cy="462254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960EF9FD-89C3-463A-B2BA-5C52D393875F}"/>
              </a:ext>
            </a:extLst>
          </p:cNvPr>
          <p:cNvSpPr txBox="1"/>
          <p:nvPr/>
        </p:nvSpPr>
        <p:spPr>
          <a:xfrm>
            <a:off x="3429778" y="6097098"/>
            <a:ext cx="6097554" cy="646331"/>
          </a:xfrm>
          <a:prstGeom prst="rect">
            <a:avLst/>
          </a:prstGeom>
          <a:noFill/>
        </p:spPr>
        <p:txBody>
          <a:bodyPr wrap="square">
            <a:spAutoFit/>
          </a:bodyPr>
          <a:lstStyle/>
          <a:p>
            <a:r>
              <a:rPr lang="pt-BR" dirty="0"/>
              <a:t>Imagens 3D são o resultado da combinação de duas imagens. As que possuem duas lentes, simulam a visão humana.</a:t>
            </a:r>
          </a:p>
        </p:txBody>
      </p:sp>
    </p:spTree>
    <p:extLst>
      <p:ext uri="{BB962C8B-B14F-4D97-AF65-F5344CB8AC3E}">
        <p14:creationId xmlns:p14="http://schemas.microsoft.com/office/powerpoint/2010/main" val="91096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119B7-7DBE-460F-ACAB-249969890212}"/>
              </a:ext>
            </a:extLst>
          </p:cNvPr>
          <p:cNvSpPr>
            <a:spLocks noGrp="1"/>
          </p:cNvSpPr>
          <p:nvPr>
            <p:ph type="title"/>
          </p:nvPr>
        </p:nvSpPr>
        <p:spPr/>
        <p:txBody>
          <a:bodyPr/>
          <a:lstStyle/>
          <a:p>
            <a:r>
              <a:rPr lang="pt-BR" dirty="0"/>
              <a:t>Câmeras Fotográficas</a:t>
            </a:r>
          </a:p>
        </p:txBody>
      </p:sp>
      <p:sp>
        <p:nvSpPr>
          <p:cNvPr id="3" name="Espaço Reservado para Conteúdo 2">
            <a:extLst>
              <a:ext uri="{FF2B5EF4-FFF2-40B4-BE49-F238E27FC236}">
                <a16:creationId xmlns:a16="http://schemas.microsoft.com/office/drawing/2014/main" id="{00664AE6-B29D-483F-9E9B-53310DBB4848}"/>
              </a:ext>
            </a:extLst>
          </p:cNvPr>
          <p:cNvSpPr>
            <a:spLocks noGrp="1"/>
          </p:cNvSpPr>
          <p:nvPr>
            <p:ph idx="1"/>
          </p:nvPr>
        </p:nvSpPr>
        <p:spPr>
          <a:xfrm>
            <a:off x="161544" y="1825625"/>
            <a:ext cx="10419370" cy="4351338"/>
          </a:xfrm>
        </p:spPr>
        <p:txBody>
          <a:bodyPr>
            <a:normAutofit/>
          </a:bodyPr>
          <a:lstStyle/>
          <a:p>
            <a:r>
              <a:rPr lang="pt-BR" dirty="0"/>
              <a:t>Câmeras SLR (Single Lens </a:t>
            </a:r>
            <a:r>
              <a:rPr lang="pt-BR" dirty="0" err="1"/>
              <a:t>Reflex</a:t>
            </a:r>
            <a:r>
              <a:rPr lang="pt-BR" dirty="0"/>
              <a:t>) </a:t>
            </a:r>
          </a:p>
          <a:p>
            <a:pPr lvl="1"/>
            <a:r>
              <a:rPr lang="pt-BR" dirty="0"/>
              <a:t>São câmeras profissionais analógicas nas quais o fotógrafo tem total controle para ajustar os recursos disponíveis na máquina.</a:t>
            </a:r>
          </a:p>
          <a:p>
            <a:r>
              <a:rPr lang="pt-BR" dirty="0"/>
              <a:t>Câmeras DSLR (Digital Single Lens </a:t>
            </a:r>
            <a:r>
              <a:rPr lang="pt-BR" dirty="0" err="1"/>
              <a:t>Reflex</a:t>
            </a:r>
            <a:r>
              <a:rPr lang="pt-BR" dirty="0"/>
              <a:t>) </a:t>
            </a:r>
          </a:p>
          <a:p>
            <a:pPr lvl="1"/>
            <a:r>
              <a:rPr lang="pt-BR" dirty="0"/>
              <a:t>Contam com sensores de alta qualidade e permitem ajustes bastante precisos de foco, zoom, ISO, abertura e etc.</a:t>
            </a:r>
          </a:p>
          <a:p>
            <a:endParaRPr lang="pt-BR" dirty="0"/>
          </a:p>
        </p:txBody>
      </p:sp>
    </p:spTree>
    <p:extLst>
      <p:ext uri="{BB962C8B-B14F-4D97-AF65-F5344CB8AC3E}">
        <p14:creationId xmlns:p14="http://schemas.microsoft.com/office/powerpoint/2010/main" val="320523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4205A-A3DB-4857-BDCD-55611A914DE6}"/>
              </a:ext>
            </a:extLst>
          </p:cNvPr>
          <p:cNvSpPr>
            <a:spLocks noGrp="1"/>
          </p:cNvSpPr>
          <p:nvPr>
            <p:ph type="title"/>
          </p:nvPr>
        </p:nvSpPr>
        <p:spPr/>
        <p:txBody>
          <a:bodyPr/>
          <a:lstStyle/>
          <a:p>
            <a:r>
              <a:rPr lang="pt-BR" dirty="0"/>
              <a:t>Câmeras </a:t>
            </a:r>
            <a:r>
              <a:rPr lang="pt-BR" dirty="0" err="1"/>
              <a:t>multifoco</a:t>
            </a:r>
            <a:endParaRPr lang="pt-BR" dirty="0"/>
          </a:p>
        </p:txBody>
      </p:sp>
      <p:sp>
        <p:nvSpPr>
          <p:cNvPr id="5" name="CaixaDeTexto 4">
            <a:extLst>
              <a:ext uri="{FF2B5EF4-FFF2-40B4-BE49-F238E27FC236}">
                <a16:creationId xmlns:a16="http://schemas.microsoft.com/office/drawing/2014/main" id="{03DC1CD2-3CAC-41EE-8849-CB4896B1796D}"/>
              </a:ext>
            </a:extLst>
          </p:cNvPr>
          <p:cNvSpPr txBox="1"/>
          <p:nvPr/>
        </p:nvSpPr>
        <p:spPr>
          <a:xfrm>
            <a:off x="3291359" y="5795327"/>
            <a:ext cx="6094476" cy="923330"/>
          </a:xfrm>
          <a:prstGeom prst="rect">
            <a:avLst/>
          </a:prstGeom>
          <a:noFill/>
        </p:spPr>
        <p:txBody>
          <a:bodyPr wrap="square">
            <a:spAutoFit/>
          </a:bodyPr>
          <a:lstStyle/>
          <a:p>
            <a:r>
              <a:rPr lang="pt-BR" dirty="0"/>
              <a:t>As câmeras "</a:t>
            </a:r>
            <a:r>
              <a:rPr lang="pt-BR" dirty="0" err="1"/>
              <a:t>multifoco</a:t>
            </a:r>
            <a:r>
              <a:rPr lang="pt-BR" dirty="0"/>
              <a:t>",  captam várias versões de uma mesma imagem, com diferentes focos. Através de um aplicado, é possível escolher qual distância das imagem será mais focada.</a:t>
            </a:r>
          </a:p>
        </p:txBody>
      </p:sp>
      <p:pic>
        <p:nvPicPr>
          <p:cNvPr id="6" name="Imagem 5">
            <a:extLst>
              <a:ext uri="{FF2B5EF4-FFF2-40B4-BE49-F238E27FC236}">
                <a16:creationId xmlns:a16="http://schemas.microsoft.com/office/drawing/2014/main" id="{7977E674-2B66-45C0-9A3B-41326BDB6E28}"/>
              </a:ext>
            </a:extLst>
          </p:cNvPr>
          <p:cNvPicPr>
            <a:picLocks noChangeAspect="1"/>
          </p:cNvPicPr>
          <p:nvPr/>
        </p:nvPicPr>
        <p:blipFill>
          <a:blip r:embed="rId2"/>
          <a:stretch>
            <a:fillRect/>
          </a:stretch>
        </p:blipFill>
        <p:spPr>
          <a:xfrm>
            <a:off x="1236398" y="1362251"/>
            <a:ext cx="9719203" cy="4433076"/>
          </a:xfrm>
          <a:prstGeom prst="rect">
            <a:avLst/>
          </a:prstGeom>
        </p:spPr>
      </p:pic>
    </p:spTree>
    <p:extLst>
      <p:ext uri="{BB962C8B-B14F-4D97-AF65-F5344CB8AC3E}">
        <p14:creationId xmlns:p14="http://schemas.microsoft.com/office/powerpoint/2010/main" val="1573849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19E15-2AC8-4E66-8A10-96BF3BB91410}"/>
              </a:ext>
            </a:extLst>
          </p:cNvPr>
          <p:cNvSpPr>
            <a:spLocks noGrp="1"/>
          </p:cNvSpPr>
          <p:nvPr>
            <p:ph type="title"/>
          </p:nvPr>
        </p:nvSpPr>
        <p:spPr/>
        <p:txBody>
          <a:bodyPr/>
          <a:lstStyle/>
          <a:p>
            <a:r>
              <a:rPr lang="pt-BR" dirty="0"/>
              <a:t>Câmeras de Smartphones</a:t>
            </a:r>
          </a:p>
        </p:txBody>
      </p:sp>
      <p:pic>
        <p:nvPicPr>
          <p:cNvPr id="4" name="Imagem 3">
            <a:extLst>
              <a:ext uri="{FF2B5EF4-FFF2-40B4-BE49-F238E27FC236}">
                <a16:creationId xmlns:a16="http://schemas.microsoft.com/office/drawing/2014/main" id="{D776A384-620B-4266-BEF3-DD73DA52BAFC}"/>
              </a:ext>
            </a:extLst>
          </p:cNvPr>
          <p:cNvPicPr>
            <a:picLocks noChangeAspect="1"/>
          </p:cNvPicPr>
          <p:nvPr/>
        </p:nvPicPr>
        <p:blipFill>
          <a:blip r:embed="rId2"/>
          <a:stretch>
            <a:fillRect/>
          </a:stretch>
        </p:blipFill>
        <p:spPr>
          <a:xfrm>
            <a:off x="-125089" y="1311275"/>
            <a:ext cx="6619875" cy="5181600"/>
          </a:xfrm>
          <a:prstGeom prst="rect">
            <a:avLst/>
          </a:prstGeom>
        </p:spPr>
      </p:pic>
      <p:pic>
        <p:nvPicPr>
          <p:cNvPr id="5" name="Imagem 4">
            <a:extLst>
              <a:ext uri="{FF2B5EF4-FFF2-40B4-BE49-F238E27FC236}">
                <a16:creationId xmlns:a16="http://schemas.microsoft.com/office/drawing/2014/main" id="{E65ED10F-17C5-42DF-AA16-FC80D2229953}"/>
              </a:ext>
            </a:extLst>
          </p:cNvPr>
          <p:cNvPicPr>
            <a:picLocks noChangeAspect="1"/>
          </p:cNvPicPr>
          <p:nvPr/>
        </p:nvPicPr>
        <p:blipFill>
          <a:blip r:embed="rId3"/>
          <a:stretch>
            <a:fillRect/>
          </a:stretch>
        </p:blipFill>
        <p:spPr>
          <a:xfrm>
            <a:off x="6612294" y="2117936"/>
            <a:ext cx="5373407" cy="3568278"/>
          </a:xfrm>
          <a:prstGeom prst="rect">
            <a:avLst/>
          </a:prstGeom>
        </p:spPr>
      </p:pic>
    </p:spTree>
    <p:extLst>
      <p:ext uri="{BB962C8B-B14F-4D97-AF65-F5344CB8AC3E}">
        <p14:creationId xmlns:p14="http://schemas.microsoft.com/office/powerpoint/2010/main" val="319808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4ECA92C9-7A61-4789-ACE0-BA87D824CB49}"/>
              </a:ext>
            </a:extLst>
          </p:cNvPr>
          <p:cNvGraphicFramePr>
            <a:graphicFrameLocks noGrp="1"/>
          </p:cNvGraphicFramePr>
          <p:nvPr/>
        </p:nvGraphicFramePr>
        <p:xfrm>
          <a:off x="586910" y="233084"/>
          <a:ext cx="8611955" cy="6259242"/>
        </p:xfrm>
        <a:graphic>
          <a:graphicData uri="http://schemas.openxmlformats.org/drawingml/2006/table">
            <a:tbl>
              <a:tblPr/>
              <a:tblGrid>
                <a:gridCol w="1722391">
                  <a:extLst>
                    <a:ext uri="{9D8B030D-6E8A-4147-A177-3AD203B41FA5}">
                      <a16:colId xmlns:a16="http://schemas.microsoft.com/office/drawing/2014/main" val="4250869025"/>
                    </a:ext>
                  </a:extLst>
                </a:gridCol>
                <a:gridCol w="1722391">
                  <a:extLst>
                    <a:ext uri="{9D8B030D-6E8A-4147-A177-3AD203B41FA5}">
                      <a16:colId xmlns:a16="http://schemas.microsoft.com/office/drawing/2014/main" val="4286869291"/>
                    </a:ext>
                  </a:extLst>
                </a:gridCol>
                <a:gridCol w="1722391">
                  <a:extLst>
                    <a:ext uri="{9D8B030D-6E8A-4147-A177-3AD203B41FA5}">
                      <a16:colId xmlns:a16="http://schemas.microsoft.com/office/drawing/2014/main" val="968863565"/>
                    </a:ext>
                  </a:extLst>
                </a:gridCol>
                <a:gridCol w="1722391">
                  <a:extLst>
                    <a:ext uri="{9D8B030D-6E8A-4147-A177-3AD203B41FA5}">
                      <a16:colId xmlns:a16="http://schemas.microsoft.com/office/drawing/2014/main" val="1814732250"/>
                    </a:ext>
                  </a:extLst>
                </a:gridCol>
                <a:gridCol w="1722391">
                  <a:extLst>
                    <a:ext uri="{9D8B030D-6E8A-4147-A177-3AD203B41FA5}">
                      <a16:colId xmlns:a16="http://schemas.microsoft.com/office/drawing/2014/main" val="2260114794"/>
                    </a:ext>
                  </a:extLst>
                </a:gridCol>
              </a:tblGrid>
              <a:tr h="260142">
                <a:tc>
                  <a:txBody>
                    <a:bodyPr/>
                    <a:lstStyle/>
                    <a:p>
                      <a:pPr algn="l"/>
                      <a:endParaRPr lang="pt-BR" sz="1100" dirty="0">
                        <a:effectLst/>
                        <a:latin typeface="var(--semi)"/>
                      </a:endParaRPr>
                    </a:p>
                  </a:txBody>
                  <a:tcPr marL="45355" marR="45355" marT="34016" marB="34016" anchor="ctr">
                    <a:lnL>
                      <a:noFill/>
                    </a:lnL>
                    <a:lnR>
                      <a:noFill/>
                    </a:lnR>
                    <a:lnT>
                      <a:noFill/>
                    </a:lnT>
                    <a:lnB>
                      <a:noFill/>
                    </a:lnB>
                  </a:tcPr>
                </a:tc>
                <a:tc>
                  <a:txBody>
                    <a:bodyPr/>
                    <a:lstStyle/>
                    <a:p>
                      <a:pPr algn="l"/>
                      <a:r>
                        <a:rPr lang="pt-BR" sz="1100" dirty="0">
                          <a:effectLst/>
                          <a:latin typeface="var(--semi)"/>
                        </a:rPr>
                        <a:t>Apple iPhone 12 Pro Max</a:t>
                      </a:r>
                    </a:p>
                  </a:txBody>
                  <a:tcPr marL="45355" marR="45355" marT="34016" marB="34016" anchor="ctr">
                    <a:lnL>
                      <a:noFill/>
                    </a:lnL>
                    <a:lnR>
                      <a:noFill/>
                    </a:lnR>
                    <a:lnT>
                      <a:noFill/>
                    </a:lnT>
                    <a:lnB>
                      <a:noFill/>
                    </a:lnB>
                  </a:tcPr>
                </a:tc>
                <a:tc>
                  <a:txBody>
                    <a:bodyPr/>
                    <a:lstStyle/>
                    <a:p>
                      <a:pPr algn="l"/>
                      <a:r>
                        <a:rPr lang="pt-BR" sz="1100">
                          <a:effectLst/>
                          <a:latin typeface="var(--semi)"/>
                        </a:rPr>
                        <a:t>OnePlus 9 Pro</a:t>
                      </a:r>
                    </a:p>
                  </a:txBody>
                  <a:tcPr marL="45355" marR="45355" marT="34016" marB="34016" anchor="ctr">
                    <a:lnL>
                      <a:noFill/>
                    </a:lnL>
                    <a:lnR>
                      <a:noFill/>
                    </a:lnR>
                    <a:lnT>
                      <a:noFill/>
                    </a:lnT>
                    <a:lnB>
                      <a:noFill/>
                    </a:lnB>
                  </a:tcPr>
                </a:tc>
                <a:tc>
                  <a:txBody>
                    <a:bodyPr/>
                    <a:lstStyle/>
                    <a:p>
                      <a:pPr algn="l"/>
                      <a:r>
                        <a:rPr lang="pt-BR" sz="1100">
                          <a:effectLst/>
                          <a:latin typeface="var(--semi)"/>
                        </a:rPr>
                        <a:t>Samsung Galaxy S21 Ultra</a:t>
                      </a:r>
                    </a:p>
                  </a:txBody>
                  <a:tcPr marL="45355" marR="45355" marT="34016" marB="34016" anchor="ctr">
                    <a:lnL>
                      <a:noFill/>
                    </a:lnL>
                    <a:lnR>
                      <a:noFill/>
                    </a:lnR>
                    <a:lnT>
                      <a:noFill/>
                    </a:lnT>
                    <a:lnB>
                      <a:noFill/>
                    </a:lnB>
                  </a:tcPr>
                </a:tc>
                <a:tc>
                  <a:txBody>
                    <a:bodyPr/>
                    <a:lstStyle/>
                    <a:p>
                      <a:pPr algn="l"/>
                      <a:r>
                        <a:rPr lang="pt-BR" sz="1100">
                          <a:effectLst/>
                          <a:latin typeface="var(--semi)"/>
                        </a:rPr>
                        <a:t>Sony Xperia 1 III</a:t>
                      </a:r>
                    </a:p>
                  </a:txBody>
                  <a:tcPr marL="45355" marR="45355" marT="34016" marB="34016" anchor="ctr">
                    <a:lnL>
                      <a:noFill/>
                    </a:lnL>
                    <a:lnR>
                      <a:noFill/>
                    </a:lnR>
                    <a:lnT>
                      <a:noFill/>
                    </a:lnT>
                    <a:lnB>
                      <a:noFill/>
                    </a:lnB>
                  </a:tcPr>
                </a:tc>
                <a:extLst>
                  <a:ext uri="{0D108BD9-81ED-4DB2-BD59-A6C34878D82A}">
                    <a16:rowId xmlns:a16="http://schemas.microsoft.com/office/drawing/2014/main" val="2638549048"/>
                  </a:ext>
                </a:extLst>
              </a:tr>
              <a:tr h="768096">
                <a:tc>
                  <a:txBody>
                    <a:bodyPr/>
                    <a:lstStyle/>
                    <a:p>
                      <a:pPr algn="l"/>
                      <a:r>
                        <a:rPr lang="pt-BR" sz="1100" dirty="0" err="1">
                          <a:effectLst/>
                        </a:rPr>
                        <a:t>Main</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12MP</a:t>
                      </a:r>
                      <a:br>
                        <a:rPr lang="pt-BR" sz="1100" dirty="0">
                          <a:effectLst/>
                        </a:rPr>
                      </a:br>
                      <a:r>
                        <a:rPr lang="pt-BR" sz="1100" dirty="0">
                          <a:effectLst/>
                        </a:rPr>
                        <a:t>ƒ/1.6 </a:t>
                      </a:r>
                      <a:r>
                        <a:rPr lang="pt-BR" sz="1100" dirty="0" err="1">
                          <a:effectLst/>
                        </a:rPr>
                        <a:t>aperture</a:t>
                      </a:r>
                      <a:br>
                        <a:rPr lang="pt-BR" sz="1100" dirty="0">
                          <a:effectLst/>
                        </a:rPr>
                      </a:br>
                      <a:r>
                        <a:rPr lang="pt-BR" sz="1100" dirty="0">
                          <a:effectLst/>
                        </a:rPr>
                        <a:t>1.7µm pixels</a:t>
                      </a:r>
                      <a:br>
                        <a:rPr lang="pt-BR" sz="1100" dirty="0">
                          <a:effectLst/>
                        </a:rPr>
                      </a:br>
                      <a:r>
                        <a:rPr lang="pt-BR" sz="1100" dirty="0">
                          <a:effectLst/>
                        </a:rPr>
                        <a:t>IBIS, Dual Pixel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48MP</a:t>
                      </a:r>
                      <a:br>
                        <a:rPr lang="pt-BR" sz="1100" dirty="0">
                          <a:effectLst/>
                        </a:rPr>
                      </a:br>
                      <a:r>
                        <a:rPr lang="pt-BR" sz="1100" dirty="0">
                          <a:effectLst/>
                        </a:rPr>
                        <a:t>ƒ/1.8 </a:t>
                      </a:r>
                      <a:r>
                        <a:rPr lang="pt-BR" sz="1100" dirty="0" err="1">
                          <a:effectLst/>
                        </a:rPr>
                        <a:t>aperture</a:t>
                      </a:r>
                      <a:br>
                        <a:rPr lang="pt-BR" sz="1100" dirty="0">
                          <a:effectLst/>
                        </a:rPr>
                      </a:br>
                      <a:r>
                        <a:rPr lang="pt-BR" sz="1100" dirty="0">
                          <a:effectLst/>
                        </a:rPr>
                        <a:t>1.22µm pixels, 1/1.43" sensor</a:t>
                      </a:r>
                      <a:br>
                        <a:rPr lang="pt-BR" sz="1100" dirty="0">
                          <a:effectLst/>
                        </a:rPr>
                      </a:br>
                      <a:r>
                        <a:rPr lang="pt-BR" sz="1100" dirty="0">
                          <a:effectLst/>
                        </a:rPr>
                        <a:t>OIS, </a:t>
                      </a:r>
                      <a:r>
                        <a:rPr lang="pt-BR" sz="1100" dirty="0" err="1">
                          <a:effectLst/>
                        </a:rPr>
                        <a:t>Omnidirectional</a:t>
                      </a:r>
                      <a:r>
                        <a:rPr lang="pt-BR" sz="1100" dirty="0">
                          <a:effectLst/>
                        </a:rPr>
                        <a:t>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108MP</a:t>
                      </a:r>
                      <a:br>
                        <a:rPr lang="pt-BR" sz="1100" dirty="0">
                          <a:effectLst/>
                        </a:rPr>
                      </a:br>
                      <a:r>
                        <a:rPr lang="pt-BR" sz="1100" dirty="0">
                          <a:effectLst/>
                        </a:rPr>
                        <a:t>ƒ/1.8 </a:t>
                      </a:r>
                      <a:r>
                        <a:rPr lang="pt-BR" sz="1100" dirty="0" err="1">
                          <a:effectLst/>
                        </a:rPr>
                        <a:t>aperture</a:t>
                      </a:r>
                      <a:br>
                        <a:rPr lang="pt-BR" sz="1100" dirty="0">
                          <a:effectLst/>
                        </a:rPr>
                      </a:br>
                      <a:r>
                        <a:rPr lang="pt-BR" sz="1100" dirty="0">
                          <a:effectLst/>
                        </a:rPr>
                        <a:t>0.8µm pixels</a:t>
                      </a:r>
                      <a:br>
                        <a:rPr lang="pt-BR" sz="1100" dirty="0">
                          <a:effectLst/>
                        </a:rPr>
                      </a:br>
                      <a:r>
                        <a:rPr lang="pt-BR" sz="1100" dirty="0">
                          <a:effectLst/>
                        </a:rPr>
                        <a:t>1/1.33" sensor</a:t>
                      </a:r>
                      <a:br>
                        <a:rPr lang="pt-BR" sz="1100" dirty="0">
                          <a:effectLst/>
                        </a:rPr>
                      </a:br>
                      <a:r>
                        <a:rPr lang="pt-BR" sz="1100" dirty="0">
                          <a:effectLst/>
                        </a:rPr>
                        <a:t>OIS,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12MP</a:t>
                      </a:r>
                      <a:br>
                        <a:rPr lang="pt-BR" sz="1100" dirty="0">
                          <a:effectLst/>
                        </a:rPr>
                      </a:br>
                      <a:r>
                        <a:rPr lang="pt-BR" sz="1100" dirty="0">
                          <a:effectLst/>
                        </a:rPr>
                        <a:t>ƒ/1.7 </a:t>
                      </a:r>
                      <a:r>
                        <a:rPr lang="pt-BR" sz="1100" dirty="0" err="1">
                          <a:effectLst/>
                        </a:rPr>
                        <a:t>aperture</a:t>
                      </a:r>
                      <a:br>
                        <a:rPr lang="pt-BR" sz="1100" dirty="0">
                          <a:effectLst/>
                        </a:rPr>
                      </a:br>
                      <a:r>
                        <a:rPr lang="pt-BR" sz="1100" dirty="0">
                          <a:effectLst/>
                        </a:rPr>
                        <a:t>1.8µm pixels</a:t>
                      </a:r>
                      <a:br>
                        <a:rPr lang="pt-BR" sz="1100" dirty="0">
                          <a:effectLst/>
                        </a:rPr>
                      </a:br>
                      <a:r>
                        <a:rPr lang="pt-BR" sz="1100" dirty="0">
                          <a:effectLst/>
                        </a:rPr>
                        <a:t>1/1.7" sensor</a:t>
                      </a:r>
                      <a:br>
                        <a:rPr lang="pt-BR" sz="1100" dirty="0">
                          <a:effectLst/>
                        </a:rPr>
                      </a:br>
                      <a:r>
                        <a:rPr lang="pt-BR" sz="1100" dirty="0">
                          <a:effectLst/>
                        </a:rPr>
                        <a:t>OIS, Dual Pixel PDAF</a:t>
                      </a:r>
                      <a:br>
                        <a:rPr lang="pt-BR" sz="1100" dirty="0">
                          <a:effectLst/>
                        </a:rPr>
                      </a:br>
                      <a:endParaRPr lang="pt-BR" sz="1100" dirty="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1076583785"/>
                  </a:ext>
                </a:extLst>
              </a:tr>
              <a:tr h="702999">
                <a:tc>
                  <a:txBody>
                    <a:bodyPr/>
                    <a:lstStyle/>
                    <a:p>
                      <a:pPr algn="l"/>
                      <a:r>
                        <a:rPr lang="pt-BR" sz="1100" dirty="0" err="1">
                          <a:effectLst/>
                        </a:rPr>
                        <a:t>Wide</a:t>
                      </a:r>
                      <a:r>
                        <a:rPr lang="pt-BR" sz="1100" dirty="0">
                          <a:effectLst/>
                        </a:rPr>
                        <a:t> </a:t>
                      </a:r>
                      <a:r>
                        <a:rPr lang="pt-BR" sz="1100" dirty="0" err="1">
                          <a:effectLst/>
                        </a:rPr>
                        <a:t>angle</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12MP</a:t>
                      </a:r>
                      <a:br>
                        <a:rPr lang="pt-BR" sz="1100" dirty="0">
                          <a:effectLst/>
                        </a:rPr>
                      </a:br>
                      <a:r>
                        <a:rPr lang="pt-BR" sz="1100" dirty="0">
                          <a:effectLst/>
                        </a:rPr>
                        <a:t>ƒ/2.4 </a:t>
                      </a:r>
                      <a:r>
                        <a:rPr lang="pt-BR" sz="1100" dirty="0" err="1">
                          <a:effectLst/>
                        </a:rPr>
                        <a:t>aperture</a:t>
                      </a:r>
                      <a:br>
                        <a:rPr lang="pt-BR" sz="1100" dirty="0">
                          <a:effectLst/>
                        </a:rPr>
                      </a:br>
                      <a:r>
                        <a:rPr lang="pt-BR" sz="1100" dirty="0">
                          <a:effectLst/>
                        </a:rPr>
                        <a:t>1/3.6” sensor</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50MP</a:t>
                      </a:r>
                      <a:br>
                        <a:rPr lang="pt-BR" sz="1100" dirty="0">
                          <a:effectLst/>
                        </a:rPr>
                      </a:br>
                      <a:r>
                        <a:rPr lang="pt-BR" sz="1100" dirty="0">
                          <a:effectLst/>
                        </a:rPr>
                        <a:t>ƒ/2.2 </a:t>
                      </a:r>
                      <a:r>
                        <a:rPr lang="pt-BR" sz="1100" dirty="0" err="1">
                          <a:effectLst/>
                        </a:rPr>
                        <a:t>aperture</a:t>
                      </a:r>
                      <a:br>
                        <a:rPr lang="pt-BR" sz="1100" dirty="0">
                          <a:effectLst/>
                        </a:rPr>
                      </a:br>
                      <a:r>
                        <a:rPr lang="pt-BR" sz="1100" dirty="0">
                          <a:effectLst/>
                        </a:rPr>
                        <a:t>1.0µm pixels</a:t>
                      </a:r>
                      <a:br>
                        <a:rPr lang="pt-BR" sz="1100" dirty="0">
                          <a:effectLst/>
                        </a:rPr>
                      </a:br>
                      <a:r>
                        <a:rPr lang="pt-BR" sz="1100" dirty="0">
                          <a:effectLst/>
                        </a:rPr>
                        <a:t>1/1.56" sensor</a:t>
                      </a:r>
                      <a:br>
                        <a:rPr lang="pt-BR" sz="1100" dirty="0">
                          <a:effectLst/>
                        </a:rPr>
                      </a:br>
                      <a:r>
                        <a:rPr lang="pt-BR" sz="1100" dirty="0">
                          <a:effectLst/>
                        </a:rPr>
                        <a:t>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a:effectLst/>
                        </a:rPr>
                        <a:t>12MP</a:t>
                      </a:r>
                      <a:br>
                        <a:rPr lang="pt-BR" sz="1100">
                          <a:effectLst/>
                        </a:rPr>
                      </a:br>
                      <a:r>
                        <a:rPr lang="pt-BR" sz="1100">
                          <a:effectLst/>
                        </a:rPr>
                        <a:t>ƒ/2.2 aperture</a:t>
                      </a:r>
                      <a:br>
                        <a:rPr lang="pt-BR" sz="1100">
                          <a:effectLst/>
                        </a:rPr>
                      </a:br>
                      <a:r>
                        <a:rPr lang="pt-BR" sz="1100">
                          <a:effectLst/>
                        </a:rPr>
                        <a:t>1.4µm pixels</a:t>
                      </a:r>
                      <a:br>
                        <a:rPr lang="pt-BR" sz="1100">
                          <a:effectLst/>
                        </a:rPr>
                      </a:br>
                      <a:r>
                        <a:rPr lang="pt-BR" sz="1100">
                          <a:effectLst/>
                        </a:rPr>
                        <a:t>1/2.55” sensor</a:t>
                      </a:r>
                      <a:br>
                        <a:rPr lang="pt-BR" sz="1100">
                          <a:effectLst/>
                        </a:rPr>
                      </a:br>
                      <a:r>
                        <a:rPr lang="pt-BR" sz="1100">
                          <a:effectLst/>
                        </a:rPr>
                        <a:t>Dual Pixel PDAF</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a:effectLst/>
                        </a:rPr>
                        <a:t>12MP</a:t>
                      </a:r>
                      <a:br>
                        <a:rPr lang="pt-BR" sz="1100">
                          <a:effectLst/>
                        </a:rPr>
                      </a:br>
                      <a:r>
                        <a:rPr lang="pt-BR" sz="1100">
                          <a:effectLst/>
                        </a:rPr>
                        <a:t>ƒ/2.2 aperture</a:t>
                      </a:r>
                      <a:br>
                        <a:rPr lang="pt-BR" sz="1100">
                          <a:effectLst/>
                        </a:rPr>
                      </a:br>
                      <a:r>
                        <a:rPr lang="pt-BR" sz="1100">
                          <a:effectLst/>
                        </a:rPr>
                        <a:t>1/2.6" sensor</a:t>
                      </a:r>
                      <a:br>
                        <a:rPr lang="pt-BR" sz="1100">
                          <a:effectLst/>
                        </a:rPr>
                      </a:br>
                      <a:r>
                        <a:rPr lang="pt-BR" sz="1100">
                          <a:effectLst/>
                        </a:rPr>
                        <a:t>Dual Pixel PDAF</a:t>
                      </a:r>
                      <a:br>
                        <a:rPr lang="pt-BR" sz="1100">
                          <a:effectLst/>
                        </a:rPr>
                      </a:br>
                      <a:endParaRPr lang="pt-BR" sz="110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184386041"/>
                  </a:ext>
                </a:extLst>
              </a:tr>
              <a:tr h="833621">
                <a:tc>
                  <a:txBody>
                    <a:bodyPr/>
                    <a:lstStyle/>
                    <a:p>
                      <a:pPr algn="l"/>
                      <a:r>
                        <a:rPr lang="pt-BR" sz="1100">
                          <a:effectLst/>
                        </a:rPr>
                        <a:t>Zoom</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dirty="0">
                          <a:effectLst/>
                        </a:rPr>
                        <a:t>2.5x </a:t>
                      </a:r>
                      <a:r>
                        <a:rPr lang="pt-BR" sz="1100" dirty="0" err="1">
                          <a:effectLst/>
                        </a:rPr>
                        <a:t>optical</a:t>
                      </a:r>
                      <a:r>
                        <a:rPr lang="pt-BR" sz="1100" dirty="0">
                          <a:effectLst/>
                        </a:rPr>
                        <a:t> zoom</a:t>
                      </a:r>
                      <a:br>
                        <a:rPr lang="pt-BR" sz="1100" dirty="0">
                          <a:effectLst/>
                        </a:rPr>
                      </a:br>
                      <a:r>
                        <a:rPr lang="pt-BR" sz="1100" dirty="0">
                          <a:effectLst/>
                        </a:rPr>
                        <a:t>12MP</a:t>
                      </a:r>
                      <a:br>
                        <a:rPr lang="pt-BR" sz="1100" dirty="0">
                          <a:effectLst/>
                        </a:rPr>
                      </a:br>
                      <a:r>
                        <a:rPr lang="pt-BR" sz="1100" dirty="0">
                          <a:effectLst/>
                        </a:rPr>
                        <a:t>ƒ/2.2 </a:t>
                      </a:r>
                      <a:r>
                        <a:rPr lang="pt-BR" sz="1100" dirty="0" err="1">
                          <a:effectLst/>
                        </a:rPr>
                        <a:t>aperture</a:t>
                      </a:r>
                      <a:br>
                        <a:rPr lang="pt-BR" sz="1100" dirty="0">
                          <a:effectLst/>
                        </a:rPr>
                      </a:br>
                      <a:r>
                        <a:rPr lang="pt-BR" sz="1100" dirty="0">
                          <a:effectLst/>
                        </a:rPr>
                        <a:t>1.0µm pixels</a:t>
                      </a:r>
                      <a:br>
                        <a:rPr lang="pt-BR" sz="1100" dirty="0">
                          <a:effectLst/>
                        </a:rPr>
                      </a:br>
                      <a:r>
                        <a:rPr lang="pt-BR" sz="1100" dirty="0">
                          <a:effectLst/>
                        </a:rPr>
                        <a:t>1/3.4” sensor</a:t>
                      </a:r>
                      <a:br>
                        <a:rPr lang="pt-BR" sz="1100" dirty="0">
                          <a:effectLst/>
                        </a:rPr>
                      </a:br>
                      <a:r>
                        <a:rPr lang="pt-BR" sz="1100" dirty="0">
                          <a:effectLst/>
                        </a:rPr>
                        <a:t>OIS,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3.3x </a:t>
                      </a:r>
                      <a:r>
                        <a:rPr lang="pt-BR" sz="1100" dirty="0" err="1">
                          <a:effectLst/>
                        </a:rPr>
                        <a:t>optical</a:t>
                      </a:r>
                      <a:r>
                        <a:rPr lang="pt-BR" sz="1100" dirty="0">
                          <a:effectLst/>
                        </a:rPr>
                        <a:t> zoom</a:t>
                      </a:r>
                      <a:br>
                        <a:rPr lang="pt-BR" sz="1100" dirty="0">
                          <a:effectLst/>
                        </a:rPr>
                      </a:br>
                      <a:r>
                        <a:rPr lang="pt-BR" sz="1100" dirty="0">
                          <a:effectLst/>
                        </a:rPr>
                        <a:t>8MP</a:t>
                      </a:r>
                      <a:br>
                        <a:rPr lang="pt-BR" sz="1100" dirty="0">
                          <a:effectLst/>
                        </a:rPr>
                      </a:br>
                      <a:r>
                        <a:rPr lang="pt-BR" sz="1100" dirty="0">
                          <a:effectLst/>
                        </a:rPr>
                        <a:t>ƒ/2.4 </a:t>
                      </a:r>
                      <a:r>
                        <a:rPr lang="pt-BR" sz="1100" dirty="0" err="1">
                          <a:effectLst/>
                        </a:rPr>
                        <a:t>aperture</a:t>
                      </a:r>
                      <a:br>
                        <a:rPr lang="pt-BR" sz="1100" dirty="0">
                          <a:effectLst/>
                        </a:rPr>
                      </a:br>
                      <a:r>
                        <a:rPr lang="pt-BR" sz="1100" dirty="0">
                          <a:effectLst/>
                        </a:rPr>
                        <a:t>1.0µm pixels</a:t>
                      </a:r>
                      <a:br>
                        <a:rPr lang="pt-BR" sz="1100" dirty="0">
                          <a:effectLst/>
                        </a:rPr>
                      </a:br>
                      <a:r>
                        <a:rPr lang="pt-BR" sz="1100" dirty="0">
                          <a:effectLst/>
                        </a:rPr>
                        <a:t>OIS,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3x </a:t>
                      </a:r>
                      <a:r>
                        <a:rPr lang="pt-BR" sz="1100" dirty="0" err="1">
                          <a:effectLst/>
                        </a:rPr>
                        <a:t>optical</a:t>
                      </a:r>
                      <a:r>
                        <a:rPr lang="pt-BR" sz="1100" dirty="0">
                          <a:effectLst/>
                        </a:rPr>
                        <a:t> zoom</a:t>
                      </a:r>
                      <a:br>
                        <a:rPr lang="pt-BR" sz="1100" dirty="0">
                          <a:effectLst/>
                        </a:rPr>
                      </a:br>
                      <a:r>
                        <a:rPr lang="pt-BR" sz="1100" dirty="0">
                          <a:effectLst/>
                        </a:rPr>
                        <a:t>10MP</a:t>
                      </a:r>
                      <a:br>
                        <a:rPr lang="pt-BR" sz="1100" dirty="0">
                          <a:effectLst/>
                        </a:rPr>
                      </a:br>
                      <a:r>
                        <a:rPr lang="pt-BR" sz="1100" dirty="0">
                          <a:effectLst/>
                        </a:rPr>
                        <a:t>ƒ/2.4 </a:t>
                      </a:r>
                      <a:r>
                        <a:rPr lang="pt-BR" sz="1100" dirty="0" err="1">
                          <a:effectLst/>
                        </a:rPr>
                        <a:t>aperture</a:t>
                      </a:r>
                      <a:br>
                        <a:rPr lang="pt-BR" sz="1100" dirty="0">
                          <a:effectLst/>
                        </a:rPr>
                      </a:br>
                      <a:r>
                        <a:rPr lang="pt-BR" sz="1100" dirty="0">
                          <a:effectLst/>
                        </a:rPr>
                        <a:t>1.22µm pixels</a:t>
                      </a:r>
                      <a:br>
                        <a:rPr lang="pt-BR" sz="1100" dirty="0">
                          <a:effectLst/>
                        </a:rPr>
                      </a:br>
                      <a:r>
                        <a:rPr lang="pt-BR" sz="1100" dirty="0">
                          <a:effectLst/>
                        </a:rPr>
                        <a:t>1/3.24” sensor</a:t>
                      </a:r>
                      <a:br>
                        <a:rPr lang="pt-BR" sz="1100" dirty="0">
                          <a:effectLst/>
                        </a:rPr>
                      </a:br>
                      <a:r>
                        <a:rPr lang="pt-BR" sz="1100" dirty="0">
                          <a:effectLst/>
                        </a:rPr>
                        <a:t>OIS, Dual Pixel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2.9x / 4.4x </a:t>
                      </a:r>
                      <a:r>
                        <a:rPr lang="pt-BR" sz="1100" dirty="0" err="1">
                          <a:effectLst/>
                        </a:rPr>
                        <a:t>optical</a:t>
                      </a:r>
                      <a:r>
                        <a:rPr lang="pt-BR" sz="1100" dirty="0">
                          <a:effectLst/>
                        </a:rPr>
                        <a:t> zoom</a:t>
                      </a:r>
                      <a:br>
                        <a:rPr lang="pt-BR" sz="1100" dirty="0">
                          <a:effectLst/>
                        </a:rPr>
                      </a:br>
                      <a:r>
                        <a:rPr lang="pt-BR" sz="1100" dirty="0">
                          <a:effectLst/>
                        </a:rPr>
                        <a:t>12MP</a:t>
                      </a:r>
                      <a:br>
                        <a:rPr lang="pt-BR" sz="1100" dirty="0">
                          <a:effectLst/>
                        </a:rPr>
                      </a:br>
                      <a:r>
                        <a:rPr lang="pt-BR" sz="1100" dirty="0">
                          <a:effectLst/>
                        </a:rPr>
                        <a:t>ƒ/2.3 / ƒ/2.8 </a:t>
                      </a:r>
                      <a:r>
                        <a:rPr lang="pt-BR" sz="1100" dirty="0" err="1">
                          <a:effectLst/>
                        </a:rPr>
                        <a:t>aperture</a:t>
                      </a:r>
                      <a:br>
                        <a:rPr lang="pt-BR" sz="1100" dirty="0">
                          <a:effectLst/>
                        </a:rPr>
                      </a:br>
                      <a:r>
                        <a:rPr lang="pt-BR" sz="1100" dirty="0">
                          <a:effectLst/>
                        </a:rPr>
                        <a:t>1/2.9" sensor</a:t>
                      </a:r>
                      <a:br>
                        <a:rPr lang="pt-BR" sz="1100" dirty="0">
                          <a:effectLst/>
                        </a:rPr>
                      </a:br>
                      <a:r>
                        <a:rPr lang="pt-BR" sz="1100" dirty="0">
                          <a:effectLst/>
                        </a:rPr>
                        <a:t>OIS, Dual Pixel PDAF</a:t>
                      </a:r>
                      <a:br>
                        <a:rPr lang="pt-BR" sz="1100" dirty="0">
                          <a:effectLst/>
                        </a:rPr>
                      </a:br>
                      <a:endParaRPr lang="pt-BR" sz="1100" dirty="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3956628350"/>
                  </a:ext>
                </a:extLst>
              </a:tr>
              <a:tr h="833621">
                <a:tc>
                  <a:txBody>
                    <a:bodyPr/>
                    <a:lstStyle/>
                    <a:p>
                      <a:pPr algn="l"/>
                      <a:r>
                        <a:rPr lang="pt-BR" sz="1100">
                          <a:effectLst/>
                        </a:rPr>
                        <a:t>4th lens</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dirty="0" err="1">
                          <a:effectLst/>
                        </a:rPr>
                        <a:t>Monochrome</a:t>
                      </a:r>
                      <a:br>
                        <a:rPr lang="pt-BR" sz="1100" dirty="0">
                          <a:effectLst/>
                        </a:rPr>
                      </a:br>
                      <a:r>
                        <a:rPr lang="pt-BR" sz="1100" dirty="0">
                          <a:effectLst/>
                        </a:rPr>
                        <a:t>2MP</a:t>
                      </a:r>
                      <a:br>
                        <a:rPr lang="pt-BR" sz="1100" dirty="0">
                          <a:effectLst/>
                        </a:rPr>
                      </a:br>
                      <a:r>
                        <a:rPr lang="pt-BR" sz="1100" dirty="0">
                          <a:effectLst/>
                        </a:rPr>
                        <a:t>ƒ/2.4 </a:t>
                      </a:r>
                      <a:r>
                        <a:rPr lang="pt-BR" sz="1100" dirty="0" err="1">
                          <a:effectLst/>
                        </a:rPr>
                        <a:t>aperture</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pt-BR" sz="1100" dirty="0">
                          <a:effectLst/>
                        </a:rPr>
                        <a:t>10x </a:t>
                      </a:r>
                      <a:r>
                        <a:rPr lang="pt-BR" sz="1100" dirty="0" err="1">
                          <a:effectLst/>
                        </a:rPr>
                        <a:t>optical</a:t>
                      </a:r>
                      <a:r>
                        <a:rPr lang="pt-BR" sz="1100" dirty="0">
                          <a:effectLst/>
                        </a:rPr>
                        <a:t> zoom</a:t>
                      </a:r>
                      <a:br>
                        <a:rPr lang="pt-BR" sz="1100" dirty="0">
                          <a:effectLst/>
                        </a:rPr>
                      </a:br>
                      <a:r>
                        <a:rPr lang="pt-BR" sz="1100" dirty="0">
                          <a:effectLst/>
                        </a:rPr>
                        <a:t>10MP</a:t>
                      </a:r>
                      <a:br>
                        <a:rPr lang="pt-BR" sz="1100" dirty="0">
                          <a:effectLst/>
                        </a:rPr>
                      </a:br>
                      <a:r>
                        <a:rPr lang="pt-BR" sz="1100" dirty="0">
                          <a:effectLst/>
                        </a:rPr>
                        <a:t>ƒ/4.9 </a:t>
                      </a:r>
                      <a:r>
                        <a:rPr lang="pt-BR" sz="1100" dirty="0" err="1">
                          <a:effectLst/>
                        </a:rPr>
                        <a:t>aperture</a:t>
                      </a:r>
                      <a:br>
                        <a:rPr lang="pt-BR" sz="1100" dirty="0">
                          <a:effectLst/>
                        </a:rPr>
                      </a:br>
                      <a:r>
                        <a:rPr lang="pt-BR" sz="1100" dirty="0">
                          <a:effectLst/>
                        </a:rPr>
                        <a:t>1.22µm pixels</a:t>
                      </a:r>
                      <a:br>
                        <a:rPr lang="pt-BR" sz="1100" dirty="0">
                          <a:effectLst/>
                        </a:rPr>
                      </a:br>
                      <a:r>
                        <a:rPr lang="pt-BR" sz="1100" dirty="0">
                          <a:effectLst/>
                        </a:rPr>
                        <a:t>1/3.24" sensor</a:t>
                      </a:r>
                      <a:br>
                        <a:rPr lang="pt-BR" sz="1100" dirty="0">
                          <a:effectLst/>
                        </a:rPr>
                      </a:br>
                      <a:r>
                        <a:rPr lang="pt-BR" sz="1100" dirty="0">
                          <a:effectLst/>
                        </a:rPr>
                        <a:t>OIS, Dual Pixel 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br>
                        <a:rPr lang="pt-BR" sz="1100" dirty="0">
                          <a:effectLst/>
                        </a:rPr>
                      </a:br>
                      <a:endParaRPr lang="pt-BR" sz="1100" dirty="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587723034"/>
                  </a:ext>
                </a:extLst>
              </a:tr>
              <a:tr h="311134">
                <a:tc>
                  <a:txBody>
                    <a:bodyPr/>
                    <a:lstStyle/>
                    <a:p>
                      <a:pPr algn="l"/>
                      <a:r>
                        <a:rPr lang="pt-BR" sz="1100">
                          <a:effectLst/>
                        </a:rPr>
                        <a:t>AF</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a:effectLst/>
                        </a:rPr>
                        <a:t>3D Time-of-Flight LiDAR</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a:effectLst/>
                        </a:rPr>
                        <a:t>Laser autofocus</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a:effectLst/>
                        </a:rPr>
                        <a:t>Laser autofocus</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dirty="0">
                          <a:effectLst/>
                        </a:rPr>
                        <a:t>0.3MP 3D Time-</a:t>
                      </a:r>
                      <a:r>
                        <a:rPr lang="pt-BR" sz="1100" dirty="0" err="1">
                          <a:effectLst/>
                        </a:rPr>
                        <a:t>of</a:t>
                      </a:r>
                      <a:r>
                        <a:rPr lang="pt-BR" sz="1100" dirty="0">
                          <a:effectLst/>
                        </a:rPr>
                        <a:t>-</a:t>
                      </a:r>
                      <a:r>
                        <a:rPr lang="pt-BR" sz="1100" dirty="0" err="1">
                          <a:effectLst/>
                        </a:rPr>
                        <a:t>Flight</a:t>
                      </a:r>
                      <a:br>
                        <a:rPr lang="pt-BR" sz="1100" dirty="0">
                          <a:effectLst/>
                        </a:rPr>
                      </a:br>
                      <a:endParaRPr lang="pt-BR" sz="1100" dirty="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3966888941"/>
                  </a:ext>
                </a:extLst>
              </a:tr>
              <a:tr h="637688">
                <a:tc>
                  <a:txBody>
                    <a:bodyPr/>
                    <a:lstStyle/>
                    <a:p>
                      <a:pPr algn="l"/>
                      <a:r>
                        <a:rPr lang="pt-BR" sz="1100">
                          <a:effectLst/>
                        </a:rPr>
                        <a:t>Selfie</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pt-BR" sz="1100">
                          <a:effectLst/>
                        </a:rPr>
                        <a:t>12MP</a:t>
                      </a:r>
                      <a:br>
                        <a:rPr lang="pt-BR" sz="1100">
                          <a:effectLst/>
                        </a:rPr>
                      </a:br>
                      <a:r>
                        <a:rPr lang="pt-BR" sz="1100">
                          <a:effectLst/>
                        </a:rPr>
                        <a:t>ƒ/2.2 aperture</a:t>
                      </a:r>
                      <a:br>
                        <a:rPr lang="pt-BR" sz="1100">
                          <a:effectLst/>
                        </a:rPr>
                      </a:br>
                      <a:r>
                        <a:rPr lang="pt-BR" sz="1100">
                          <a:effectLst/>
                        </a:rPr>
                        <a:t>1/3.6" sensor</a:t>
                      </a:r>
                      <a:br>
                        <a:rPr lang="pt-BR" sz="1100">
                          <a:effectLst/>
                        </a:rPr>
                      </a:br>
                      <a:endParaRPr lang="pt-BR" sz="1100">
                        <a:effectLst/>
                      </a:endParaRPr>
                    </a:p>
                  </a:txBody>
                  <a:tcPr marL="45355" marR="45355" marT="24945" marB="24945" anchor="ctr">
                    <a:lnL>
                      <a:noFill/>
                    </a:lnL>
                    <a:lnR>
                      <a:noFill/>
                    </a:lnR>
                    <a:lnT>
                      <a:noFill/>
                    </a:lnT>
                    <a:lnB>
                      <a:noFill/>
                    </a:lnB>
                  </a:tcPr>
                </a:tc>
                <a:tc>
                  <a:txBody>
                    <a:bodyPr/>
                    <a:lstStyle/>
                    <a:p>
                      <a:pPr algn="l"/>
                      <a:r>
                        <a:rPr lang="fr-FR" sz="1100">
                          <a:effectLst/>
                        </a:rPr>
                        <a:t>16MP</a:t>
                      </a:r>
                      <a:br>
                        <a:rPr lang="fr-FR" sz="1100">
                          <a:effectLst/>
                        </a:rPr>
                      </a:br>
                      <a:r>
                        <a:rPr lang="fr-FR" sz="1100">
                          <a:effectLst/>
                        </a:rPr>
                        <a:t>ƒ/2.5 aperture</a:t>
                      </a:r>
                      <a:br>
                        <a:rPr lang="fr-FR" sz="1100">
                          <a:effectLst/>
                        </a:rPr>
                      </a:br>
                      <a:r>
                        <a:rPr lang="fr-FR" sz="1100">
                          <a:effectLst/>
                        </a:rPr>
                        <a:t>1.0µm pixels</a:t>
                      </a:r>
                      <a:br>
                        <a:rPr lang="fr-FR" sz="1100">
                          <a:effectLst/>
                        </a:rPr>
                      </a:br>
                      <a:r>
                        <a:rPr lang="fr-FR" sz="1100">
                          <a:effectLst/>
                        </a:rPr>
                        <a:t>1/3.06" sensor</a:t>
                      </a:r>
                      <a:br>
                        <a:rPr lang="fr-FR" sz="1100">
                          <a:effectLst/>
                        </a:rPr>
                      </a:br>
                      <a:endParaRPr lang="fr-FR" sz="1100">
                        <a:effectLst/>
                      </a:endParaRPr>
                    </a:p>
                  </a:txBody>
                  <a:tcPr marL="45355" marR="45355" marT="24945" marB="24945" anchor="ctr">
                    <a:lnL>
                      <a:noFill/>
                    </a:lnL>
                    <a:lnR>
                      <a:noFill/>
                    </a:lnR>
                    <a:lnT>
                      <a:noFill/>
                    </a:lnT>
                    <a:lnB>
                      <a:noFill/>
                    </a:lnB>
                  </a:tcPr>
                </a:tc>
                <a:tc>
                  <a:txBody>
                    <a:bodyPr/>
                    <a:lstStyle/>
                    <a:p>
                      <a:pPr algn="l"/>
                      <a:r>
                        <a:rPr lang="pt-BR" sz="1100" dirty="0">
                          <a:effectLst/>
                        </a:rPr>
                        <a:t>40MP</a:t>
                      </a:r>
                      <a:br>
                        <a:rPr lang="pt-BR" sz="1100" dirty="0">
                          <a:effectLst/>
                        </a:rPr>
                      </a:br>
                      <a:r>
                        <a:rPr lang="pt-BR" sz="1100" dirty="0">
                          <a:effectLst/>
                        </a:rPr>
                        <a:t>ƒ/2.2 </a:t>
                      </a:r>
                      <a:r>
                        <a:rPr lang="pt-BR" sz="1100" dirty="0" err="1">
                          <a:effectLst/>
                        </a:rPr>
                        <a:t>aperture</a:t>
                      </a:r>
                      <a:br>
                        <a:rPr lang="pt-BR" sz="1100" dirty="0">
                          <a:effectLst/>
                        </a:rPr>
                      </a:br>
                      <a:r>
                        <a:rPr lang="pt-BR" sz="1100" dirty="0">
                          <a:effectLst/>
                        </a:rPr>
                        <a:t>0.7µm pixels</a:t>
                      </a:r>
                      <a:br>
                        <a:rPr lang="pt-BR" sz="1100" dirty="0">
                          <a:effectLst/>
                        </a:rPr>
                      </a:br>
                      <a:r>
                        <a:rPr lang="pt-BR" sz="1100" dirty="0">
                          <a:effectLst/>
                        </a:rPr>
                        <a:t>1/2.8” sensor</a:t>
                      </a:r>
                      <a:br>
                        <a:rPr lang="pt-BR" sz="1100" dirty="0">
                          <a:effectLst/>
                        </a:rPr>
                      </a:br>
                      <a:r>
                        <a:rPr lang="pt-BR" sz="1100" dirty="0">
                          <a:effectLst/>
                        </a:rPr>
                        <a:t>PDAF</a:t>
                      </a:r>
                      <a:br>
                        <a:rPr lang="pt-BR" sz="1100" dirty="0">
                          <a:effectLst/>
                        </a:rPr>
                      </a:br>
                      <a:endParaRPr lang="pt-BR" sz="1100" dirty="0">
                        <a:effectLst/>
                      </a:endParaRPr>
                    </a:p>
                  </a:txBody>
                  <a:tcPr marL="45355" marR="45355" marT="24945" marB="24945" anchor="ctr">
                    <a:lnL>
                      <a:noFill/>
                    </a:lnL>
                    <a:lnR>
                      <a:noFill/>
                    </a:lnR>
                    <a:lnT>
                      <a:noFill/>
                    </a:lnT>
                    <a:lnB>
                      <a:noFill/>
                    </a:lnB>
                  </a:tcPr>
                </a:tc>
                <a:tc>
                  <a:txBody>
                    <a:bodyPr/>
                    <a:lstStyle/>
                    <a:p>
                      <a:pPr algn="l"/>
                      <a:r>
                        <a:rPr lang="fr-FR" sz="1100" dirty="0">
                          <a:effectLst/>
                        </a:rPr>
                        <a:t>8MP</a:t>
                      </a:r>
                      <a:br>
                        <a:rPr lang="fr-FR" sz="1100" dirty="0">
                          <a:effectLst/>
                        </a:rPr>
                      </a:br>
                      <a:r>
                        <a:rPr lang="fr-FR" sz="1100" dirty="0">
                          <a:effectLst/>
                        </a:rPr>
                        <a:t>ƒ/2.0 aperture</a:t>
                      </a:r>
                      <a:br>
                        <a:rPr lang="fr-FR" sz="1100" dirty="0">
                          <a:effectLst/>
                        </a:rPr>
                      </a:br>
                      <a:r>
                        <a:rPr lang="fr-FR" sz="1100" dirty="0">
                          <a:effectLst/>
                        </a:rPr>
                        <a:t>1.12µm pixels</a:t>
                      </a:r>
                      <a:br>
                        <a:rPr lang="fr-FR" sz="1100" dirty="0">
                          <a:effectLst/>
                        </a:rPr>
                      </a:br>
                      <a:r>
                        <a:rPr lang="fr-FR" sz="1100" dirty="0">
                          <a:effectLst/>
                        </a:rPr>
                        <a:t>1/4" sensor</a:t>
                      </a:r>
                      <a:br>
                        <a:rPr lang="fr-FR" sz="1100" dirty="0">
                          <a:effectLst/>
                        </a:rPr>
                      </a:br>
                      <a:endParaRPr lang="fr-FR" sz="1100" dirty="0">
                        <a:effectLst/>
                      </a:endParaRPr>
                    </a:p>
                  </a:txBody>
                  <a:tcPr marL="45355" marR="45355" marT="24945" marB="24945" anchor="ctr">
                    <a:lnL>
                      <a:noFill/>
                    </a:lnL>
                    <a:lnR>
                      <a:noFill/>
                    </a:lnR>
                    <a:lnT>
                      <a:noFill/>
                    </a:lnT>
                    <a:lnB>
                      <a:noFill/>
                    </a:lnB>
                  </a:tcPr>
                </a:tc>
                <a:extLst>
                  <a:ext uri="{0D108BD9-81ED-4DB2-BD59-A6C34878D82A}">
                    <a16:rowId xmlns:a16="http://schemas.microsoft.com/office/drawing/2014/main" val="3450164763"/>
                  </a:ext>
                </a:extLst>
              </a:tr>
            </a:tbl>
          </a:graphicData>
        </a:graphic>
      </p:graphicFrame>
      <p:sp>
        <p:nvSpPr>
          <p:cNvPr id="5" name="Rectangle 1">
            <a:extLst>
              <a:ext uri="{FF2B5EF4-FFF2-40B4-BE49-F238E27FC236}">
                <a16:creationId xmlns:a16="http://schemas.microsoft.com/office/drawing/2014/main" id="{AB2F4D02-EDE8-43EA-9FD2-2C41D9F91831}"/>
              </a:ext>
            </a:extLst>
          </p:cNvPr>
          <p:cNvSpPr>
            <a:spLocks noChangeArrowheads="1"/>
          </p:cNvSpPr>
          <p:nvPr/>
        </p:nvSpPr>
        <p:spPr bwMode="auto">
          <a:xfrm>
            <a:off x="9378358" y="91440"/>
            <a:ext cx="2636858" cy="8411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1" i="0" u="none" strike="noStrike" cap="none" normalizeH="0" baseline="0" dirty="0" err="1">
                <a:ln>
                  <a:noFill/>
                </a:ln>
                <a:solidFill>
                  <a:srgbClr val="000000"/>
                </a:solidFill>
                <a:effectLst/>
                <a:latin typeface="var(--bold)"/>
              </a:rPr>
              <a:t>Camera</a:t>
            </a:r>
            <a:r>
              <a:rPr kumimoji="0" lang="pt-BR" altLang="pt-BR" b="1" i="0" u="none" strike="noStrike" cap="none" normalizeH="0" baseline="0" dirty="0">
                <a:ln>
                  <a:noFill/>
                </a:ln>
                <a:solidFill>
                  <a:srgbClr val="000000"/>
                </a:solidFill>
                <a:effectLst/>
                <a:latin typeface="var(--bold)"/>
              </a:rPr>
              <a:t> </a:t>
            </a:r>
            <a:r>
              <a:rPr kumimoji="0" lang="pt-BR" altLang="pt-BR" b="1" i="0" u="none" strike="noStrike" cap="none" normalizeH="0" baseline="0" dirty="0" err="1">
                <a:ln>
                  <a:noFill/>
                </a:ln>
                <a:solidFill>
                  <a:srgbClr val="000000"/>
                </a:solidFill>
                <a:effectLst/>
                <a:latin typeface="var(--bold)"/>
              </a:rPr>
              <a:t>comparison</a:t>
            </a:r>
            <a:r>
              <a:rPr kumimoji="0" lang="pt-BR" altLang="pt-BR" b="1" i="0" u="none" strike="noStrike" cap="none" normalizeH="0" baseline="0" dirty="0">
                <a:ln>
                  <a:noFill/>
                </a:ln>
                <a:solidFill>
                  <a:srgbClr val="000000"/>
                </a:solidFill>
                <a:effectLst/>
                <a:latin typeface="var(--bold)"/>
              </a:rPr>
              <a:t> </a:t>
            </a:r>
            <a:r>
              <a:rPr kumimoji="0" lang="pt-BR" altLang="pt-BR" b="1" i="0" u="none" strike="noStrike" cap="none" normalizeH="0" baseline="0" dirty="0" err="1">
                <a:ln>
                  <a:noFill/>
                </a:ln>
                <a:solidFill>
                  <a:srgbClr val="000000"/>
                </a:solidFill>
                <a:effectLst/>
                <a:latin typeface="var(--bold)"/>
              </a:rPr>
              <a:t>specs</a:t>
            </a:r>
            <a:endParaRPr kumimoji="0" lang="pt-BR" altLang="pt-BR" b="1" i="0" u="none" strike="noStrike" cap="none" normalizeH="0" baseline="0" dirty="0">
              <a:ln>
                <a:noFill/>
              </a:ln>
              <a:solidFill>
                <a:srgbClr val="000000"/>
              </a:solidFill>
              <a:effectLst/>
              <a:latin typeface="var(--bol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438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rejo não especializado utiliza classificação confusa de câmeras (Foto: Reprodução/Adriano Hamaguchi) (Foto: Varejo não especializado utiliza classificação confusa de câmeras (Foto: Reprodução/Adriano Hamaguchi))">
            <a:extLst>
              <a:ext uri="{FF2B5EF4-FFF2-40B4-BE49-F238E27FC236}">
                <a16:creationId xmlns:a16="http://schemas.microsoft.com/office/drawing/2014/main" id="{6932B875-1869-4F56-90C4-011744257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63" y="1035699"/>
            <a:ext cx="11394674" cy="459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FB24098-EF6E-4955-9FB7-ED84AD6A078F}"/>
              </a:ext>
            </a:extLst>
          </p:cNvPr>
          <p:cNvPicPr>
            <a:picLocks noChangeAspect="1"/>
          </p:cNvPicPr>
          <p:nvPr/>
        </p:nvPicPr>
        <p:blipFill>
          <a:blip r:embed="rId2"/>
          <a:stretch>
            <a:fillRect/>
          </a:stretch>
        </p:blipFill>
        <p:spPr>
          <a:xfrm>
            <a:off x="718457" y="429208"/>
            <a:ext cx="10790888" cy="5979743"/>
          </a:xfrm>
          <a:prstGeom prst="rect">
            <a:avLst/>
          </a:prstGeom>
        </p:spPr>
      </p:pic>
    </p:spTree>
    <p:extLst>
      <p:ext uri="{BB962C8B-B14F-4D97-AF65-F5344CB8AC3E}">
        <p14:creationId xmlns:p14="http://schemas.microsoft.com/office/powerpoint/2010/main" val="1082413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04CFF62-C48C-4670-B4B0-ECD7372996C6}"/>
              </a:ext>
            </a:extLst>
          </p:cNvPr>
          <p:cNvPicPr>
            <a:picLocks noChangeAspect="1"/>
          </p:cNvPicPr>
          <p:nvPr/>
        </p:nvPicPr>
        <p:blipFill>
          <a:blip r:embed="rId2"/>
          <a:stretch>
            <a:fillRect/>
          </a:stretch>
        </p:blipFill>
        <p:spPr>
          <a:xfrm>
            <a:off x="1690552" y="336915"/>
            <a:ext cx="9245841" cy="6184170"/>
          </a:xfrm>
          <a:prstGeom prst="rect">
            <a:avLst/>
          </a:prstGeom>
        </p:spPr>
      </p:pic>
    </p:spTree>
    <p:extLst>
      <p:ext uri="{BB962C8B-B14F-4D97-AF65-F5344CB8AC3E}">
        <p14:creationId xmlns:p14="http://schemas.microsoft.com/office/powerpoint/2010/main" val="411952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3EC3C-D782-42D1-B082-E8C8E2E2EA5F}"/>
              </a:ext>
            </a:extLst>
          </p:cNvPr>
          <p:cNvSpPr>
            <a:spLocks noGrp="1"/>
          </p:cNvSpPr>
          <p:nvPr>
            <p:ph type="title"/>
          </p:nvPr>
        </p:nvSpPr>
        <p:spPr/>
        <p:txBody>
          <a:bodyPr/>
          <a:lstStyle/>
          <a:p>
            <a:r>
              <a:rPr lang="pt-BR" dirty="0"/>
              <a:t>Lentes Fotográficas</a:t>
            </a:r>
          </a:p>
        </p:txBody>
      </p:sp>
      <p:pic>
        <p:nvPicPr>
          <p:cNvPr id="3" name="Imagem 2">
            <a:extLst>
              <a:ext uri="{FF2B5EF4-FFF2-40B4-BE49-F238E27FC236}">
                <a16:creationId xmlns:a16="http://schemas.microsoft.com/office/drawing/2014/main" id="{04FE814A-66DA-4411-B2E1-F8FFD2AFABAD}"/>
              </a:ext>
            </a:extLst>
          </p:cNvPr>
          <p:cNvPicPr>
            <a:picLocks noChangeAspect="1"/>
          </p:cNvPicPr>
          <p:nvPr/>
        </p:nvPicPr>
        <p:blipFill>
          <a:blip r:embed="rId2"/>
          <a:stretch>
            <a:fillRect/>
          </a:stretch>
        </p:blipFill>
        <p:spPr>
          <a:xfrm>
            <a:off x="4194495" y="1526308"/>
            <a:ext cx="7412787" cy="4966567"/>
          </a:xfrm>
          <a:prstGeom prst="rect">
            <a:avLst/>
          </a:prstGeom>
        </p:spPr>
      </p:pic>
      <p:sp>
        <p:nvSpPr>
          <p:cNvPr id="5" name="CaixaDeTexto 4">
            <a:extLst>
              <a:ext uri="{FF2B5EF4-FFF2-40B4-BE49-F238E27FC236}">
                <a16:creationId xmlns:a16="http://schemas.microsoft.com/office/drawing/2014/main" id="{53755F52-AB9A-47BB-A946-4F878849D891}"/>
              </a:ext>
            </a:extLst>
          </p:cNvPr>
          <p:cNvSpPr txBox="1"/>
          <p:nvPr/>
        </p:nvSpPr>
        <p:spPr>
          <a:xfrm>
            <a:off x="119542" y="1849096"/>
            <a:ext cx="3756171" cy="3970318"/>
          </a:xfrm>
          <a:prstGeom prst="rect">
            <a:avLst/>
          </a:prstGeom>
          <a:noFill/>
        </p:spPr>
        <p:txBody>
          <a:bodyPr wrap="square">
            <a:spAutoFit/>
          </a:bodyPr>
          <a:lstStyle/>
          <a:p>
            <a:r>
              <a:rPr lang="pt-BR" dirty="0"/>
              <a:t>- Uma lente fotográfica </a:t>
            </a:r>
            <a:r>
              <a:rPr lang="pt-BR" dirty="0" err="1"/>
              <a:t>objectiva</a:t>
            </a:r>
            <a:r>
              <a:rPr lang="pt-BR" dirty="0"/>
              <a:t> (também conhecida como objetiva , lente de câmera ou objetiva fotográfica) é um conjunto de lentes ópticas usada em conjunto com um corpo de câmera e um mecanismo para reproduzir imagens em um filme fotográfico ou em outra mídia capaz de armazenar uma imagem quimicamente ou </a:t>
            </a:r>
            <a:r>
              <a:rPr lang="pt-BR" dirty="0" err="1"/>
              <a:t>eletrônicamente</a:t>
            </a:r>
            <a:r>
              <a:rPr lang="pt-BR" dirty="0"/>
              <a:t>. </a:t>
            </a:r>
          </a:p>
          <a:p>
            <a:r>
              <a:rPr lang="pt-BR" dirty="0"/>
              <a:t>- É o elemento óptico que foca a luz da imagem no material sensível (filme fotográfico ou sensor digital) de uma câmara fotográfica.</a:t>
            </a:r>
          </a:p>
        </p:txBody>
      </p:sp>
    </p:spTree>
    <p:extLst>
      <p:ext uri="{BB962C8B-B14F-4D97-AF65-F5344CB8AC3E}">
        <p14:creationId xmlns:p14="http://schemas.microsoft.com/office/powerpoint/2010/main" val="400922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D1A7E-A5B6-4854-97B2-D9C7146441CA}"/>
              </a:ext>
            </a:extLst>
          </p:cNvPr>
          <p:cNvSpPr>
            <a:spLocks noGrp="1"/>
          </p:cNvSpPr>
          <p:nvPr>
            <p:ph type="title"/>
          </p:nvPr>
        </p:nvSpPr>
        <p:spPr/>
        <p:txBody>
          <a:bodyPr/>
          <a:lstStyle/>
          <a:p>
            <a:r>
              <a:rPr lang="pt-BR" dirty="0"/>
              <a:t>Lentes Fotográficas</a:t>
            </a:r>
          </a:p>
        </p:txBody>
      </p:sp>
      <p:sp>
        <p:nvSpPr>
          <p:cNvPr id="3" name="Espaço Reservado para Conteúdo 2">
            <a:extLst>
              <a:ext uri="{FF2B5EF4-FFF2-40B4-BE49-F238E27FC236}">
                <a16:creationId xmlns:a16="http://schemas.microsoft.com/office/drawing/2014/main" id="{F7F02FF7-FEEF-499B-A125-53F1F098BA2A}"/>
              </a:ext>
            </a:extLst>
          </p:cNvPr>
          <p:cNvSpPr>
            <a:spLocks noGrp="1"/>
          </p:cNvSpPr>
          <p:nvPr>
            <p:ph idx="1"/>
          </p:nvPr>
        </p:nvSpPr>
        <p:spPr/>
        <p:txBody>
          <a:bodyPr>
            <a:normAutofit/>
          </a:bodyPr>
          <a:lstStyle/>
          <a:p>
            <a:r>
              <a:rPr lang="pt-BR" dirty="0"/>
              <a:t>A lente pode ser considerada como o item mais importante em uma câmera fotográfica.</a:t>
            </a:r>
          </a:p>
          <a:p>
            <a:r>
              <a:rPr lang="pt-BR" dirty="0"/>
              <a:t>As principais características deste tipo de lente são a qualidade, leveza e preço.</a:t>
            </a:r>
          </a:p>
          <a:p>
            <a:r>
              <a:rPr lang="pt-BR" dirty="0"/>
              <a:t>As lentes são classificadas de acordo com:</a:t>
            </a:r>
          </a:p>
          <a:p>
            <a:pPr lvl="1"/>
            <a:r>
              <a:rPr lang="pt-BR" dirty="0"/>
              <a:t>Distância Focal e Ângulo de Visão</a:t>
            </a:r>
          </a:p>
          <a:p>
            <a:pPr lvl="1"/>
            <a:r>
              <a:rPr lang="pt-BR" dirty="0"/>
              <a:t>Poder de Zoom</a:t>
            </a:r>
          </a:p>
          <a:p>
            <a:pPr lvl="1"/>
            <a:r>
              <a:rPr lang="pt-BR" dirty="0"/>
              <a:t>Uso especial (olho de peixe, macro </a:t>
            </a:r>
            <a:r>
              <a:rPr lang="pt-BR" dirty="0" err="1"/>
              <a:t>re</a:t>
            </a:r>
            <a:r>
              <a:rPr lang="pt-BR" dirty="0"/>
              <a:t> </a:t>
            </a:r>
            <a:r>
              <a:rPr lang="pt-BR" dirty="0" err="1"/>
              <a:t>tilt</a:t>
            </a:r>
            <a:r>
              <a:rPr lang="pt-BR" dirty="0"/>
              <a:t> e shift)</a:t>
            </a:r>
          </a:p>
          <a:p>
            <a:pPr lvl="1"/>
            <a:r>
              <a:rPr lang="pt-BR" dirty="0"/>
              <a:t>Focagem (automática e manual)</a:t>
            </a:r>
          </a:p>
          <a:p>
            <a:pPr lvl="1"/>
            <a:r>
              <a:rPr lang="pt-BR" dirty="0"/>
              <a:t>F-stop e velocidade</a:t>
            </a:r>
          </a:p>
        </p:txBody>
      </p:sp>
    </p:spTree>
    <p:extLst>
      <p:ext uri="{BB962C8B-B14F-4D97-AF65-F5344CB8AC3E}">
        <p14:creationId xmlns:p14="http://schemas.microsoft.com/office/powerpoint/2010/main" val="173512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86490-E814-4442-830C-0C6AF323C3E6}"/>
              </a:ext>
            </a:extLst>
          </p:cNvPr>
          <p:cNvSpPr>
            <a:spLocks noGrp="1"/>
          </p:cNvSpPr>
          <p:nvPr>
            <p:ph type="title"/>
          </p:nvPr>
        </p:nvSpPr>
        <p:spPr>
          <a:xfrm>
            <a:off x="838200" y="337133"/>
            <a:ext cx="10515600" cy="1325563"/>
          </a:xfrm>
        </p:spPr>
        <p:txBody>
          <a:bodyPr/>
          <a:lstStyle/>
          <a:p>
            <a:r>
              <a:rPr lang="pt-BR" dirty="0"/>
              <a:t>Objetiva Normal</a:t>
            </a:r>
          </a:p>
        </p:txBody>
      </p:sp>
      <p:sp>
        <p:nvSpPr>
          <p:cNvPr id="3" name="Espaço Reservado para Conteúdo 2">
            <a:extLst>
              <a:ext uri="{FF2B5EF4-FFF2-40B4-BE49-F238E27FC236}">
                <a16:creationId xmlns:a16="http://schemas.microsoft.com/office/drawing/2014/main" id="{CD2F1D65-9C5C-4464-9CB8-5B31E66F9702}"/>
              </a:ext>
            </a:extLst>
          </p:cNvPr>
          <p:cNvSpPr>
            <a:spLocks noGrp="1"/>
          </p:cNvSpPr>
          <p:nvPr>
            <p:ph idx="1"/>
          </p:nvPr>
        </p:nvSpPr>
        <p:spPr>
          <a:xfrm>
            <a:off x="838200" y="1825625"/>
            <a:ext cx="6435055" cy="4351338"/>
          </a:xfrm>
        </p:spPr>
        <p:txBody>
          <a:bodyPr/>
          <a:lstStyle/>
          <a:p>
            <a:r>
              <a:rPr lang="pt-BR" b="0" i="0" dirty="0">
                <a:solidFill>
                  <a:srgbClr val="202122"/>
                </a:solidFill>
                <a:effectLst/>
                <a:latin typeface="Arial" panose="020B0604020202020204" pitchFamily="34" charset="0"/>
              </a:rPr>
              <a:t>De maneira geral, considera-se assim uma objetiva que possua uma distância focal praticamente igual à diagonal de um quadrado cujo lado tem tamanho semelhante ao lado maior do sensor </a:t>
            </a:r>
            <a:r>
              <a:rPr lang="pt-BR" b="0" i="1" dirty="0">
                <a:solidFill>
                  <a:srgbClr val="202122"/>
                </a:solidFill>
                <a:effectLst/>
                <a:latin typeface="Arial" panose="020B0604020202020204" pitchFamily="34" charset="0"/>
              </a:rPr>
              <a:t>full frame</a:t>
            </a:r>
            <a:r>
              <a:rPr lang="pt-BR" b="0" i="0" dirty="0">
                <a:solidFill>
                  <a:srgbClr val="202122"/>
                </a:solidFill>
                <a:effectLst/>
                <a:latin typeface="Arial" panose="020B0604020202020204" pitchFamily="34" charset="0"/>
              </a:rPr>
              <a:t>.</a:t>
            </a:r>
            <a:endParaRPr lang="pt-BR" dirty="0"/>
          </a:p>
        </p:txBody>
      </p:sp>
      <p:pic>
        <p:nvPicPr>
          <p:cNvPr id="4" name="Imagem 3">
            <a:extLst>
              <a:ext uri="{FF2B5EF4-FFF2-40B4-BE49-F238E27FC236}">
                <a16:creationId xmlns:a16="http://schemas.microsoft.com/office/drawing/2014/main" id="{8582FE51-6092-4578-92AF-2802DBA5311B}"/>
              </a:ext>
            </a:extLst>
          </p:cNvPr>
          <p:cNvPicPr>
            <a:picLocks noChangeAspect="1"/>
          </p:cNvPicPr>
          <p:nvPr/>
        </p:nvPicPr>
        <p:blipFill>
          <a:blip r:embed="rId2"/>
          <a:stretch>
            <a:fillRect/>
          </a:stretch>
        </p:blipFill>
        <p:spPr>
          <a:xfrm>
            <a:off x="7352522" y="1662696"/>
            <a:ext cx="4630157" cy="3325295"/>
          </a:xfrm>
          <a:prstGeom prst="rect">
            <a:avLst/>
          </a:prstGeom>
        </p:spPr>
      </p:pic>
    </p:spTree>
    <p:extLst>
      <p:ext uri="{BB962C8B-B14F-4D97-AF65-F5344CB8AC3E}">
        <p14:creationId xmlns:p14="http://schemas.microsoft.com/office/powerpoint/2010/main" val="363271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3006D-DF5C-417C-9D9F-31C134FB93B6}"/>
              </a:ext>
            </a:extLst>
          </p:cNvPr>
          <p:cNvSpPr>
            <a:spLocks noGrp="1"/>
          </p:cNvSpPr>
          <p:nvPr>
            <p:ph type="title"/>
          </p:nvPr>
        </p:nvSpPr>
        <p:spPr/>
        <p:txBody>
          <a:bodyPr/>
          <a:lstStyle/>
          <a:p>
            <a:r>
              <a:rPr lang="pt-BR" dirty="0"/>
              <a:t>Objetiva Grande Angular</a:t>
            </a:r>
          </a:p>
        </p:txBody>
      </p:sp>
      <p:sp>
        <p:nvSpPr>
          <p:cNvPr id="3" name="Espaço Reservado para Conteúdo 2">
            <a:extLst>
              <a:ext uri="{FF2B5EF4-FFF2-40B4-BE49-F238E27FC236}">
                <a16:creationId xmlns:a16="http://schemas.microsoft.com/office/drawing/2014/main" id="{4B9FBC98-F869-412C-AF5A-E2B90162465C}"/>
              </a:ext>
            </a:extLst>
          </p:cNvPr>
          <p:cNvSpPr>
            <a:spLocks noGrp="1"/>
          </p:cNvSpPr>
          <p:nvPr>
            <p:ph idx="1"/>
          </p:nvPr>
        </p:nvSpPr>
        <p:spPr>
          <a:xfrm>
            <a:off x="712365" y="1808847"/>
            <a:ext cx="5268985" cy="4351338"/>
          </a:xfrm>
        </p:spPr>
        <p:txBody>
          <a:bodyPr/>
          <a:lstStyle/>
          <a:p>
            <a:r>
              <a:rPr lang="pt-BR" dirty="0"/>
              <a:t>São objetivas que apresentam distâncias focais menores que a diagonal da imagem projetada, tendo, portanto, um grande campo de visão. Este campo pode ser desde a ordem de 180°, como em objetivas "olho de peixe", como 60°.</a:t>
            </a:r>
          </a:p>
        </p:txBody>
      </p:sp>
      <p:pic>
        <p:nvPicPr>
          <p:cNvPr id="4" name="Imagem 3">
            <a:extLst>
              <a:ext uri="{FF2B5EF4-FFF2-40B4-BE49-F238E27FC236}">
                <a16:creationId xmlns:a16="http://schemas.microsoft.com/office/drawing/2014/main" id="{3B0B5D88-CC38-4FA8-8BC8-2AEACCF82334}"/>
              </a:ext>
            </a:extLst>
          </p:cNvPr>
          <p:cNvPicPr>
            <a:picLocks noChangeAspect="1"/>
          </p:cNvPicPr>
          <p:nvPr/>
        </p:nvPicPr>
        <p:blipFill>
          <a:blip r:embed="rId2"/>
          <a:stretch>
            <a:fillRect/>
          </a:stretch>
        </p:blipFill>
        <p:spPr>
          <a:xfrm>
            <a:off x="7100596" y="1690688"/>
            <a:ext cx="4619490" cy="4150839"/>
          </a:xfrm>
          <a:prstGeom prst="rect">
            <a:avLst/>
          </a:prstGeom>
        </p:spPr>
      </p:pic>
    </p:spTree>
    <p:extLst>
      <p:ext uri="{BB962C8B-B14F-4D97-AF65-F5344CB8AC3E}">
        <p14:creationId xmlns:p14="http://schemas.microsoft.com/office/powerpoint/2010/main" val="1129773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4B20D68-8792-4241-9D99-E149FF27D207}"/>
              </a:ext>
            </a:extLst>
          </p:cNvPr>
          <p:cNvPicPr>
            <a:picLocks noChangeAspect="1"/>
          </p:cNvPicPr>
          <p:nvPr/>
        </p:nvPicPr>
        <p:blipFill>
          <a:blip r:embed="rId2"/>
          <a:stretch>
            <a:fillRect/>
          </a:stretch>
        </p:blipFill>
        <p:spPr>
          <a:xfrm>
            <a:off x="1166328" y="647193"/>
            <a:ext cx="9927770" cy="5669758"/>
          </a:xfrm>
          <a:prstGeom prst="rect">
            <a:avLst/>
          </a:prstGeom>
        </p:spPr>
      </p:pic>
    </p:spTree>
    <p:extLst>
      <p:ext uri="{BB962C8B-B14F-4D97-AF65-F5344CB8AC3E}">
        <p14:creationId xmlns:p14="http://schemas.microsoft.com/office/powerpoint/2010/main" val="1568686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F3879-63C6-4267-A620-97D65F5F88F0}"/>
              </a:ext>
            </a:extLst>
          </p:cNvPr>
          <p:cNvSpPr>
            <a:spLocks noGrp="1"/>
          </p:cNvSpPr>
          <p:nvPr>
            <p:ph type="title"/>
          </p:nvPr>
        </p:nvSpPr>
        <p:spPr/>
        <p:txBody>
          <a:bodyPr/>
          <a:lstStyle/>
          <a:p>
            <a:r>
              <a:rPr lang="pt-BR" dirty="0"/>
              <a:t>Teleobjetiva (ou objetiva de foco longo)</a:t>
            </a:r>
          </a:p>
        </p:txBody>
      </p:sp>
      <p:sp>
        <p:nvSpPr>
          <p:cNvPr id="3" name="Espaço Reservado para Conteúdo 2">
            <a:extLst>
              <a:ext uri="{FF2B5EF4-FFF2-40B4-BE49-F238E27FC236}">
                <a16:creationId xmlns:a16="http://schemas.microsoft.com/office/drawing/2014/main" id="{A7D0EC91-96E7-4AF1-B0C7-EB4109C601AA}"/>
              </a:ext>
            </a:extLst>
          </p:cNvPr>
          <p:cNvSpPr>
            <a:spLocks noGrp="1"/>
          </p:cNvSpPr>
          <p:nvPr>
            <p:ph idx="1"/>
          </p:nvPr>
        </p:nvSpPr>
        <p:spPr>
          <a:xfrm>
            <a:off x="838200" y="1825625"/>
            <a:ext cx="5738769" cy="4351338"/>
          </a:xfrm>
        </p:spPr>
        <p:txBody>
          <a:bodyPr>
            <a:normAutofit fontScale="70000" lnSpcReduction="20000"/>
          </a:bodyPr>
          <a:lstStyle/>
          <a:p>
            <a:r>
              <a:rPr lang="pt-BR" dirty="0"/>
              <a:t>Estas objetivas são sistemas ópticos cujas distâncias focais são maiores que as das objetivas normais.</a:t>
            </a:r>
          </a:p>
          <a:p>
            <a:endParaRPr lang="pt-BR" dirty="0"/>
          </a:p>
          <a:p>
            <a:r>
              <a:rPr lang="pt-BR" dirty="0"/>
              <a:t>O número de lentes é menor e a distância entre os primeiros elementos e o plano do filme é praticamente igual à distância focal da lente.</a:t>
            </a:r>
          </a:p>
          <a:p>
            <a:endParaRPr lang="pt-BR" dirty="0"/>
          </a:p>
          <a:p>
            <a:r>
              <a:rPr lang="pt-BR" dirty="0"/>
              <a:t>A característica mais marcante no uso destas objetivas é a produção de imagens ampliadas e um aparente "achatamento" nos planos da imagem. Isto porque elas são produzidas para observar ou fotografar objetos numa distância mais elevada, e assim as distâncias relativas entre os objetos se tornam menores.</a:t>
            </a:r>
          </a:p>
        </p:txBody>
      </p:sp>
      <p:pic>
        <p:nvPicPr>
          <p:cNvPr id="4" name="Imagem 3">
            <a:extLst>
              <a:ext uri="{FF2B5EF4-FFF2-40B4-BE49-F238E27FC236}">
                <a16:creationId xmlns:a16="http://schemas.microsoft.com/office/drawing/2014/main" id="{73F700BD-C2CB-485D-908A-8B962CD959C5}"/>
              </a:ext>
            </a:extLst>
          </p:cNvPr>
          <p:cNvPicPr>
            <a:picLocks noChangeAspect="1"/>
          </p:cNvPicPr>
          <p:nvPr/>
        </p:nvPicPr>
        <p:blipFill>
          <a:blip r:embed="rId2"/>
          <a:stretch>
            <a:fillRect/>
          </a:stretch>
        </p:blipFill>
        <p:spPr>
          <a:xfrm>
            <a:off x="7252398" y="1357929"/>
            <a:ext cx="4218848" cy="2071071"/>
          </a:xfrm>
          <a:prstGeom prst="rect">
            <a:avLst/>
          </a:prstGeom>
        </p:spPr>
      </p:pic>
      <p:pic>
        <p:nvPicPr>
          <p:cNvPr id="5" name="Imagem 4">
            <a:extLst>
              <a:ext uri="{FF2B5EF4-FFF2-40B4-BE49-F238E27FC236}">
                <a16:creationId xmlns:a16="http://schemas.microsoft.com/office/drawing/2014/main" id="{020B6A3B-5D96-4D45-888B-8485D049428A}"/>
              </a:ext>
            </a:extLst>
          </p:cNvPr>
          <p:cNvPicPr>
            <a:picLocks noChangeAspect="1"/>
          </p:cNvPicPr>
          <p:nvPr/>
        </p:nvPicPr>
        <p:blipFill>
          <a:blip r:embed="rId3"/>
          <a:stretch>
            <a:fillRect/>
          </a:stretch>
        </p:blipFill>
        <p:spPr>
          <a:xfrm>
            <a:off x="7729058" y="3497667"/>
            <a:ext cx="3950631" cy="2585868"/>
          </a:xfrm>
          <a:prstGeom prst="rect">
            <a:avLst/>
          </a:prstGeom>
        </p:spPr>
      </p:pic>
      <p:sp>
        <p:nvSpPr>
          <p:cNvPr id="7" name="CaixaDeTexto 6">
            <a:extLst>
              <a:ext uri="{FF2B5EF4-FFF2-40B4-BE49-F238E27FC236}">
                <a16:creationId xmlns:a16="http://schemas.microsoft.com/office/drawing/2014/main" id="{F15126E6-863F-4E1D-A52E-1AEEEF782633}"/>
              </a:ext>
            </a:extLst>
          </p:cNvPr>
          <p:cNvSpPr txBox="1"/>
          <p:nvPr/>
        </p:nvSpPr>
        <p:spPr>
          <a:xfrm>
            <a:off x="7472902" y="6083535"/>
            <a:ext cx="4462942" cy="646331"/>
          </a:xfrm>
          <a:prstGeom prst="rect">
            <a:avLst/>
          </a:prstGeom>
          <a:noFill/>
        </p:spPr>
        <p:txBody>
          <a:bodyPr wrap="square">
            <a:spAutoFit/>
          </a:bodyPr>
          <a:lstStyle/>
          <a:p>
            <a:r>
              <a:rPr lang="pt-BR" dirty="0"/>
              <a:t>Área de visualização de diferentes objetivas, em comparação à normal de 50 milímetros</a:t>
            </a:r>
          </a:p>
        </p:txBody>
      </p:sp>
    </p:spTree>
    <p:extLst>
      <p:ext uri="{BB962C8B-B14F-4D97-AF65-F5344CB8AC3E}">
        <p14:creationId xmlns:p14="http://schemas.microsoft.com/office/powerpoint/2010/main" val="355655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092C7F-3658-4E40-9C3E-9B533F558CB6}"/>
              </a:ext>
            </a:extLst>
          </p:cNvPr>
          <p:cNvSpPr>
            <a:spLocks noGrp="1"/>
          </p:cNvSpPr>
          <p:nvPr>
            <p:ph type="title"/>
          </p:nvPr>
        </p:nvSpPr>
        <p:spPr/>
        <p:txBody>
          <a:bodyPr/>
          <a:lstStyle/>
          <a:p>
            <a:r>
              <a:rPr lang="pt-BR" dirty="0"/>
              <a:t>Zoom</a:t>
            </a:r>
          </a:p>
        </p:txBody>
      </p:sp>
      <p:pic>
        <p:nvPicPr>
          <p:cNvPr id="4" name="Imagem 3">
            <a:extLst>
              <a:ext uri="{FF2B5EF4-FFF2-40B4-BE49-F238E27FC236}">
                <a16:creationId xmlns:a16="http://schemas.microsoft.com/office/drawing/2014/main" id="{E67F2100-D89D-461C-9D3E-AA0CCC1697E0}"/>
              </a:ext>
            </a:extLst>
          </p:cNvPr>
          <p:cNvPicPr>
            <a:picLocks noChangeAspect="1"/>
          </p:cNvPicPr>
          <p:nvPr/>
        </p:nvPicPr>
        <p:blipFill>
          <a:blip r:embed="rId2"/>
          <a:stretch>
            <a:fillRect/>
          </a:stretch>
        </p:blipFill>
        <p:spPr>
          <a:xfrm>
            <a:off x="6378543" y="365125"/>
            <a:ext cx="5686425" cy="5915025"/>
          </a:xfrm>
          <a:prstGeom prst="rect">
            <a:avLst/>
          </a:prstGeom>
        </p:spPr>
      </p:pic>
      <p:sp>
        <p:nvSpPr>
          <p:cNvPr id="8" name="CaixaDeTexto 7">
            <a:extLst>
              <a:ext uri="{FF2B5EF4-FFF2-40B4-BE49-F238E27FC236}">
                <a16:creationId xmlns:a16="http://schemas.microsoft.com/office/drawing/2014/main" id="{8AD05D17-DF10-49CE-BB2F-70EE05EC58BD}"/>
              </a:ext>
            </a:extLst>
          </p:cNvPr>
          <p:cNvSpPr txBox="1"/>
          <p:nvPr/>
        </p:nvSpPr>
        <p:spPr>
          <a:xfrm>
            <a:off x="127032" y="1690688"/>
            <a:ext cx="6094602" cy="3139321"/>
          </a:xfrm>
          <a:prstGeom prst="rect">
            <a:avLst/>
          </a:prstGeom>
          <a:noFill/>
        </p:spPr>
        <p:txBody>
          <a:bodyPr wrap="square">
            <a:spAutoFit/>
          </a:bodyPr>
          <a:lstStyle/>
          <a:p>
            <a:r>
              <a:rPr lang="pt-BR" dirty="0"/>
              <a:t> - É um tipo de lente fotográfica de distância focal variável, permitindo, assim, uma mudança do enquadramento das fotos sem a necessidade de reposicionamento do fotógrafo ou troca de lentes. </a:t>
            </a:r>
          </a:p>
          <a:p>
            <a:pPr marL="285750" indent="-285750">
              <a:buFontTx/>
              <a:buChar char="-"/>
            </a:pPr>
            <a:r>
              <a:rPr lang="pt-BR" dirty="0"/>
              <a:t>O fator de zoom é dado pelo quociente da máxima distância focal pela mínima distância focal. </a:t>
            </a:r>
          </a:p>
          <a:p>
            <a:pPr marL="285750" indent="-285750">
              <a:buFontTx/>
              <a:buChar char="-"/>
            </a:pPr>
            <a:r>
              <a:rPr lang="pt-BR" dirty="0"/>
              <a:t>O zoom não é capaz de indicar o ângulo de visão de uma dada lente. </a:t>
            </a:r>
          </a:p>
          <a:p>
            <a:pPr marL="285750" indent="-285750">
              <a:buFontTx/>
              <a:buChar char="-"/>
            </a:pPr>
            <a:r>
              <a:rPr lang="pt-BR" dirty="0"/>
              <a:t>Lentes com o mesmo fator de zoom podem apresentar intervalos de ângulos de visão diferentes e assim produzir resultados diferentes.</a:t>
            </a:r>
          </a:p>
        </p:txBody>
      </p:sp>
    </p:spTree>
    <p:extLst>
      <p:ext uri="{BB962C8B-B14F-4D97-AF65-F5344CB8AC3E}">
        <p14:creationId xmlns:p14="http://schemas.microsoft.com/office/powerpoint/2010/main" val="1855923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8BA4E-FE60-458F-8C68-76A7AD5FE8A5}"/>
              </a:ext>
            </a:extLst>
          </p:cNvPr>
          <p:cNvSpPr>
            <a:spLocks noGrp="1"/>
          </p:cNvSpPr>
          <p:nvPr>
            <p:ph type="title"/>
          </p:nvPr>
        </p:nvSpPr>
        <p:spPr/>
        <p:txBody>
          <a:bodyPr/>
          <a:lstStyle/>
          <a:p>
            <a:r>
              <a:rPr lang="pt-BR" dirty="0"/>
              <a:t>Zoom</a:t>
            </a:r>
          </a:p>
        </p:txBody>
      </p:sp>
      <p:graphicFrame>
        <p:nvGraphicFramePr>
          <p:cNvPr id="4" name="Espaço Reservado para Conteúdo 3">
            <a:extLst>
              <a:ext uri="{FF2B5EF4-FFF2-40B4-BE49-F238E27FC236}">
                <a16:creationId xmlns:a16="http://schemas.microsoft.com/office/drawing/2014/main" id="{14392146-8212-4E59-A4BB-EB289C41100B}"/>
              </a:ext>
            </a:extLst>
          </p:cNvPr>
          <p:cNvGraphicFramePr>
            <a:graphicFrameLocks noGrp="1"/>
          </p:cNvGraphicFramePr>
          <p:nvPr>
            <p:ph idx="1"/>
            <p:extLst>
              <p:ext uri="{D42A27DB-BD31-4B8C-83A1-F6EECF244321}">
                <p14:modId xmlns:p14="http://schemas.microsoft.com/office/powerpoint/2010/main" val="2280996686"/>
              </p:ext>
            </p:extLst>
          </p:nvPr>
        </p:nvGraphicFramePr>
        <p:xfrm>
          <a:off x="838200" y="2766854"/>
          <a:ext cx="10582847" cy="2468880"/>
        </p:xfrm>
        <a:graphic>
          <a:graphicData uri="http://schemas.openxmlformats.org/drawingml/2006/table">
            <a:tbl>
              <a:tblPr/>
              <a:tblGrid>
                <a:gridCol w="1819847">
                  <a:extLst>
                    <a:ext uri="{9D8B030D-6E8A-4147-A177-3AD203B41FA5}">
                      <a16:colId xmlns:a16="http://schemas.microsoft.com/office/drawing/2014/main" val="654087121"/>
                    </a:ext>
                  </a:extLst>
                </a:gridCol>
                <a:gridCol w="1752600">
                  <a:extLst>
                    <a:ext uri="{9D8B030D-6E8A-4147-A177-3AD203B41FA5}">
                      <a16:colId xmlns:a16="http://schemas.microsoft.com/office/drawing/2014/main" val="2925521418"/>
                    </a:ext>
                  </a:extLst>
                </a:gridCol>
                <a:gridCol w="1752600">
                  <a:extLst>
                    <a:ext uri="{9D8B030D-6E8A-4147-A177-3AD203B41FA5}">
                      <a16:colId xmlns:a16="http://schemas.microsoft.com/office/drawing/2014/main" val="283175273"/>
                    </a:ext>
                  </a:extLst>
                </a:gridCol>
                <a:gridCol w="1752600">
                  <a:extLst>
                    <a:ext uri="{9D8B030D-6E8A-4147-A177-3AD203B41FA5}">
                      <a16:colId xmlns:a16="http://schemas.microsoft.com/office/drawing/2014/main" val="3671213622"/>
                    </a:ext>
                  </a:extLst>
                </a:gridCol>
                <a:gridCol w="1752600">
                  <a:extLst>
                    <a:ext uri="{9D8B030D-6E8A-4147-A177-3AD203B41FA5}">
                      <a16:colId xmlns:a16="http://schemas.microsoft.com/office/drawing/2014/main" val="85328192"/>
                    </a:ext>
                  </a:extLst>
                </a:gridCol>
                <a:gridCol w="1752600">
                  <a:extLst>
                    <a:ext uri="{9D8B030D-6E8A-4147-A177-3AD203B41FA5}">
                      <a16:colId xmlns:a16="http://schemas.microsoft.com/office/drawing/2014/main" val="3351640069"/>
                    </a:ext>
                  </a:extLst>
                </a:gridCol>
              </a:tblGrid>
              <a:tr h="0">
                <a:tc>
                  <a:txBody>
                    <a:bodyPr/>
                    <a:lstStyle/>
                    <a:p>
                      <a:r>
                        <a:rPr lang="pt-BR" dirty="0">
                          <a:solidFill>
                            <a:srgbClr val="FF0000"/>
                          </a:solidFill>
                        </a:rPr>
                        <a:t>Notação da lente</a:t>
                      </a:r>
                    </a:p>
                  </a:txBody>
                  <a:tcPr anchor="ctr">
                    <a:lnL>
                      <a:noFill/>
                    </a:lnL>
                    <a:lnR>
                      <a:noFill/>
                    </a:lnR>
                    <a:lnT>
                      <a:noFill/>
                    </a:lnT>
                    <a:lnB>
                      <a:noFill/>
                    </a:lnB>
                    <a:solidFill>
                      <a:srgbClr val="FFFFFF"/>
                    </a:solidFill>
                  </a:tcPr>
                </a:tc>
                <a:tc>
                  <a:txBody>
                    <a:bodyPr/>
                    <a:lstStyle/>
                    <a:p>
                      <a:r>
                        <a:rPr lang="pt-BR" dirty="0">
                          <a:solidFill>
                            <a:srgbClr val="FF0000"/>
                          </a:solidFill>
                        </a:rPr>
                        <a:t>Mínima distância focal</a:t>
                      </a:r>
                    </a:p>
                  </a:txBody>
                  <a:tcPr anchor="ctr">
                    <a:lnL>
                      <a:noFill/>
                    </a:lnL>
                    <a:lnR>
                      <a:noFill/>
                    </a:lnR>
                    <a:lnT>
                      <a:noFill/>
                    </a:lnT>
                    <a:lnB>
                      <a:noFill/>
                    </a:lnB>
                    <a:solidFill>
                      <a:srgbClr val="FFFFFF"/>
                    </a:solidFill>
                  </a:tcPr>
                </a:tc>
                <a:tc>
                  <a:txBody>
                    <a:bodyPr/>
                    <a:lstStyle/>
                    <a:p>
                      <a:r>
                        <a:rPr lang="pt-BR" dirty="0">
                          <a:solidFill>
                            <a:srgbClr val="FF0000"/>
                          </a:solidFill>
                        </a:rPr>
                        <a:t>Máxima distância focal</a:t>
                      </a:r>
                    </a:p>
                  </a:txBody>
                  <a:tcPr anchor="ctr">
                    <a:lnL>
                      <a:noFill/>
                    </a:lnL>
                    <a:lnR>
                      <a:noFill/>
                    </a:lnR>
                    <a:lnT>
                      <a:noFill/>
                    </a:lnT>
                    <a:lnB>
                      <a:noFill/>
                    </a:lnB>
                    <a:solidFill>
                      <a:srgbClr val="FFFFFF"/>
                    </a:solidFill>
                  </a:tcPr>
                </a:tc>
                <a:tc>
                  <a:txBody>
                    <a:bodyPr/>
                    <a:lstStyle/>
                    <a:p>
                      <a:r>
                        <a:rPr lang="pt-BR" dirty="0">
                          <a:solidFill>
                            <a:srgbClr val="FF0000"/>
                          </a:solidFill>
                        </a:rPr>
                        <a:t>Zoom</a:t>
                      </a:r>
                    </a:p>
                  </a:txBody>
                  <a:tcPr anchor="ctr">
                    <a:lnL>
                      <a:noFill/>
                    </a:lnL>
                    <a:lnR>
                      <a:noFill/>
                    </a:lnR>
                    <a:lnT>
                      <a:noFill/>
                    </a:lnT>
                    <a:lnB>
                      <a:noFill/>
                    </a:lnB>
                    <a:solidFill>
                      <a:srgbClr val="FFFFFF"/>
                    </a:solidFill>
                  </a:tcPr>
                </a:tc>
                <a:tc>
                  <a:txBody>
                    <a:bodyPr/>
                    <a:lstStyle/>
                    <a:p>
                      <a:r>
                        <a:rPr lang="pt-BR" dirty="0">
                          <a:solidFill>
                            <a:srgbClr val="FF0000"/>
                          </a:solidFill>
                        </a:rPr>
                        <a:t>Máximo ângulo de visão*</a:t>
                      </a:r>
                    </a:p>
                  </a:txBody>
                  <a:tcPr anchor="ctr">
                    <a:lnL>
                      <a:noFill/>
                    </a:lnL>
                    <a:lnR>
                      <a:noFill/>
                    </a:lnR>
                    <a:lnT>
                      <a:noFill/>
                    </a:lnT>
                    <a:lnB>
                      <a:noFill/>
                    </a:lnB>
                    <a:solidFill>
                      <a:srgbClr val="FFFFFF"/>
                    </a:solidFill>
                  </a:tcPr>
                </a:tc>
                <a:tc>
                  <a:txBody>
                    <a:bodyPr/>
                    <a:lstStyle/>
                    <a:p>
                      <a:r>
                        <a:rPr lang="pt-BR" dirty="0">
                          <a:solidFill>
                            <a:srgbClr val="FF0000"/>
                          </a:solidFill>
                        </a:rPr>
                        <a:t>Mínimo ângulo de visão*</a:t>
                      </a:r>
                    </a:p>
                  </a:txBody>
                  <a:tcPr anchor="ctr">
                    <a:lnL>
                      <a:noFill/>
                    </a:lnL>
                    <a:lnR>
                      <a:noFill/>
                    </a:lnR>
                    <a:lnT>
                      <a:noFill/>
                    </a:lnT>
                    <a:lnB>
                      <a:noFill/>
                    </a:lnB>
                    <a:solidFill>
                      <a:srgbClr val="FFFFFF"/>
                    </a:solidFill>
                  </a:tcPr>
                </a:tc>
                <a:extLst>
                  <a:ext uri="{0D108BD9-81ED-4DB2-BD59-A6C34878D82A}">
                    <a16:rowId xmlns:a16="http://schemas.microsoft.com/office/drawing/2014/main" val="3413244656"/>
                  </a:ext>
                </a:extLst>
              </a:tr>
              <a:tr h="0">
                <a:tc>
                  <a:txBody>
                    <a:bodyPr/>
                    <a:lstStyle/>
                    <a:p>
                      <a:r>
                        <a:rPr lang="pt-BR"/>
                        <a:t>35-70mm</a:t>
                      </a:r>
                    </a:p>
                  </a:txBody>
                  <a:tcPr anchor="ctr">
                    <a:lnL>
                      <a:noFill/>
                    </a:lnL>
                    <a:lnR>
                      <a:noFill/>
                    </a:lnR>
                    <a:lnT>
                      <a:noFill/>
                    </a:lnT>
                    <a:lnB>
                      <a:noFill/>
                    </a:lnB>
                    <a:solidFill>
                      <a:srgbClr val="FFFFFF"/>
                    </a:solidFill>
                  </a:tcPr>
                </a:tc>
                <a:tc>
                  <a:txBody>
                    <a:bodyPr/>
                    <a:lstStyle/>
                    <a:p>
                      <a:r>
                        <a:rPr lang="pt-BR"/>
                        <a:t>35mm</a:t>
                      </a:r>
                    </a:p>
                  </a:txBody>
                  <a:tcPr anchor="ctr">
                    <a:lnL>
                      <a:noFill/>
                    </a:lnL>
                    <a:lnR>
                      <a:noFill/>
                    </a:lnR>
                    <a:lnT>
                      <a:noFill/>
                    </a:lnT>
                    <a:lnB>
                      <a:noFill/>
                    </a:lnB>
                    <a:solidFill>
                      <a:srgbClr val="FFFFFF"/>
                    </a:solidFill>
                  </a:tcPr>
                </a:tc>
                <a:tc>
                  <a:txBody>
                    <a:bodyPr/>
                    <a:lstStyle/>
                    <a:p>
                      <a:r>
                        <a:rPr lang="pt-BR"/>
                        <a:t>70mm</a:t>
                      </a:r>
                    </a:p>
                  </a:txBody>
                  <a:tcPr anchor="ctr">
                    <a:lnL>
                      <a:noFill/>
                    </a:lnL>
                    <a:lnR>
                      <a:noFill/>
                    </a:lnR>
                    <a:lnT>
                      <a:noFill/>
                    </a:lnT>
                    <a:lnB>
                      <a:noFill/>
                    </a:lnB>
                    <a:solidFill>
                      <a:srgbClr val="FFFFFF"/>
                    </a:solidFill>
                  </a:tcPr>
                </a:tc>
                <a:tc>
                  <a:txBody>
                    <a:bodyPr/>
                    <a:lstStyle/>
                    <a:p>
                      <a:r>
                        <a:rPr lang="pt-BR"/>
                        <a:t>2X</a:t>
                      </a:r>
                    </a:p>
                  </a:txBody>
                  <a:tcPr anchor="ctr">
                    <a:lnL>
                      <a:noFill/>
                    </a:lnL>
                    <a:lnR>
                      <a:noFill/>
                    </a:lnR>
                    <a:lnT>
                      <a:noFill/>
                    </a:lnT>
                    <a:lnB>
                      <a:noFill/>
                    </a:lnB>
                    <a:solidFill>
                      <a:srgbClr val="FFFFFF"/>
                    </a:solidFill>
                  </a:tcPr>
                </a:tc>
                <a:tc>
                  <a:txBody>
                    <a:bodyPr/>
                    <a:lstStyle/>
                    <a:p>
                      <a:r>
                        <a:rPr lang="pt-BR"/>
                        <a:t>62,45°</a:t>
                      </a:r>
                    </a:p>
                  </a:txBody>
                  <a:tcPr anchor="ctr">
                    <a:lnL>
                      <a:noFill/>
                    </a:lnL>
                    <a:lnR>
                      <a:noFill/>
                    </a:lnR>
                    <a:lnT>
                      <a:noFill/>
                    </a:lnT>
                    <a:lnB>
                      <a:noFill/>
                    </a:lnB>
                    <a:solidFill>
                      <a:srgbClr val="FFFFFF"/>
                    </a:solidFill>
                  </a:tcPr>
                </a:tc>
                <a:tc>
                  <a:txBody>
                    <a:bodyPr/>
                    <a:lstStyle/>
                    <a:p>
                      <a:r>
                        <a:rPr lang="pt-BR"/>
                        <a:t>33,73°</a:t>
                      </a:r>
                    </a:p>
                  </a:txBody>
                  <a:tcPr anchor="ctr">
                    <a:lnL>
                      <a:noFill/>
                    </a:lnL>
                    <a:lnR>
                      <a:noFill/>
                    </a:lnR>
                    <a:lnT>
                      <a:noFill/>
                    </a:lnT>
                    <a:lnB>
                      <a:noFill/>
                    </a:lnB>
                    <a:solidFill>
                      <a:srgbClr val="FFFFFF"/>
                    </a:solidFill>
                  </a:tcPr>
                </a:tc>
                <a:extLst>
                  <a:ext uri="{0D108BD9-81ED-4DB2-BD59-A6C34878D82A}">
                    <a16:rowId xmlns:a16="http://schemas.microsoft.com/office/drawing/2014/main" val="1852075862"/>
                  </a:ext>
                </a:extLst>
              </a:tr>
              <a:tr h="0">
                <a:tc>
                  <a:txBody>
                    <a:bodyPr/>
                    <a:lstStyle/>
                    <a:p>
                      <a:r>
                        <a:rPr lang="pt-BR"/>
                        <a:t>200-400mm</a:t>
                      </a:r>
                    </a:p>
                  </a:txBody>
                  <a:tcPr anchor="ctr">
                    <a:lnL>
                      <a:noFill/>
                    </a:lnL>
                    <a:lnR>
                      <a:noFill/>
                    </a:lnR>
                    <a:lnT>
                      <a:noFill/>
                    </a:lnT>
                    <a:lnB>
                      <a:noFill/>
                    </a:lnB>
                    <a:solidFill>
                      <a:srgbClr val="FFFFFF"/>
                    </a:solidFill>
                  </a:tcPr>
                </a:tc>
                <a:tc>
                  <a:txBody>
                    <a:bodyPr/>
                    <a:lstStyle/>
                    <a:p>
                      <a:r>
                        <a:rPr lang="pt-BR"/>
                        <a:t>200mm</a:t>
                      </a:r>
                    </a:p>
                  </a:txBody>
                  <a:tcPr anchor="ctr">
                    <a:lnL>
                      <a:noFill/>
                    </a:lnL>
                    <a:lnR>
                      <a:noFill/>
                    </a:lnR>
                    <a:lnT>
                      <a:noFill/>
                    </a:lnT>
                    <a:lnB>
                      <a:noFill/>
                    </a:lnB>
                    <a:solidFill>
                      <a:srgbClr val="FFFFFF"/>
                    </a:solidFill>
                  </a:tcPr>
                </a:tc>
                <a:tc>
                  <a:txBody>
                    <a:bodyPr/>
                    <a:lstStyle/>
                    <a:p>
                      <a:r>
                        <a:rPr lang="pt-BR"/>
                        <a:t>400mm</a:t>
                      </a:r>
                    </a:p>
                  </a:txBody>
                  <a:tcPr anchor="ctr">
                    <a:lnL>
                      <a:noFill/>
                    </a:lnL>
                    <a:lnR>
                      <a:noFill/>
                    </a:lnR>
                    <a:lnT>
                      <a:noFill/>
                    </a:lnT>
                    <a:lnB>
                      <a:noFill/>
                    </a:lnB>
                    <a:solidFill>
                      <a:srgbClr val="FFFFFF"/>
                    </a:solidFill>
                  </a:tcPr>
                </a:tc>
                <a:tc>
                  <a:txBody>
                    <a:bodyPr/>
                    <a:lstStyle/>
                    <a:p>
                      <a:r>
                        <a:rPr lang="pt-BR"/>
                        <a:t>2X</a:t>
                      </a:r>
                    </a:p>
                  </a:txBody>
                  <a:tcPr anchor="ctr">
                    <a:lnL>
                      <a:noFill/>
                    </a:lnL>
                    <a:lnR>
                      <a:noFill/>
                    </a:lnR>
                    <a:lnT>
                      <a:noFill/>
                    </a:lnT>
                    <a:lnB>
                      <a:noFill/>
                    </a:lnB>
                    <a:solidFill>
                      <a:srgbClr val="FFFFFF"/>
                    </a:solidFill>
                  </a:tcPr>
                </a:tc>
                <a:tc>
                  <a:txBody>
                    <a:bodyPr/>
                    <a:lstStyle/>
                    <a:p>
                      <a:r>
                        <a:rPr lang="pt-BR"/>
                        <a:t>12,11°</a:t>
                      </a:r>
                    </a:p>
                  </a:txBody>
                  <a:tcPr anchor="ctr">
                    <a:lnL>
                      <a:noFill/>
                    </a:lnL>
                    <a:lnR>
                      <a:noFill/>
                    </a:lnR>
                    <a:lnT>
                      <a:noFill/>
                    </a:lnT>
                    <a:lnB>
                      <a:noFill/>
                    </a:lnB>
                    <a:solidFill>
                      <a:srgbClr val="FFFFFF"/>
                    </a:solidFill>
                  </a:tcPr>
                </a:tc>
                <a:tc>
                  <a:txBody>
                    <a:bodyPr/>
                    <a:lstStyle/>
                    <a:p>
                      <a:r>
                        <a:rPr lang="pt-BR"/>
                        <a:t>6,07°</a:t>
                      </a:r>
                    </a:p>
                  </a:txBody>
                  <a:tcPr anchor="ctr">
                    <a:lnL>
                      <a:noFill/>
                    </a:lnL>
                    <a:lnR>
                      <a:noFill/>
                    </a:lnR>
                    <a:lnT>
                      <a:noFill/>
                    </a:lnT>
                    <a:lnB>
                      <a:noFill/>
                    </a:lnB>
                    <a:solidFill>
                      <a:srgbClr val="FFFFFF"/>
                    </a:solidFill>
                  </a:tcPr>
                </a:tc>
                <a:extLst>
                  <a:ext uri="{0D108BD9-81ED-4DB2-BD59-A6C34878D82A}">
                    <a16:rowId xmlns:a16="http://schemas.microsoft.com/office/drawing/2014/main" val="1900170579"/>
                  </a:ext>
                </a:extLst>
              </a:tr>
              <a:tr h="0">
                <a:tc>
                  <a:txBody>
                    <a:bodyPr/>
                    <a:lstStyle/>
                    <a:p>
                      <a:r>
                        <a:rPr lang="pt-BR"/>
                        <a:t>15-35mm</a:t>
                      </a:r>
                    </a:p>
                  </a:txBody>
                  <a:tcPr anchor="ctr">
                    <a:lnL>
                      <a:noFill/>
                    </a:lnL>
                    <a:lnR>
                      <a:noFill/>
                    </a:lnR>
                    <a:lnT>
                      <a:noFill/>
                    </a:lnT>
                    <a:lnB>
                      <a:noFill/>
                    </a:lnB>
                    <a:solidFill>
                      <a:srgbClr val="FFFFFF"/>
                    </a:solidFill>
                  </a:tcPr>
                </a:tc>
                <a:tc>
                  <a:txBody>
                    <a:bodyPr/>
                    <a:lstStyle/>
                    <a:p>
                      <a:r>
                        <a:rPr lang="pt-BR"/>
                        <a:t>15mm</a:t>
                      </a:r>
                    </a:p>
                  </a:txBody>
                  <a:tcPr anchor="ctr">
                    <a:lnL>
                      <a:noFill/>
                    </a:lnL>
                    <a:lnR>
                      <a:noFill/>
                    </a:lnR>
                    <a:lnT>
                      <a:noFill/>
                    </a:lnT>
                    <a:lnB>
                      <a:noFill/>
                    </a:lnB>
                    <a:solidFill>
                      <a:srgbClr val="FFFFFF"/>
                    </a:solidFill>
                  </a:tcPr>
                </a:tc>
                <a:tc>
                  <a:txBody>
                    <a:bodyPr/>
                    <a:lstStyle/>
                    <a:p>
                      <a:r>
                        <a:rPr lang="pt-BR"/>
                        <a:t>35mm</a:t>
                      </a:r>
                    </a:p>
                  </a:txBody>
                  <a:tcPr anchor="ctr">
                    <a:lnL>
                      <a:noFill/>
                    </a:lnL>
                    <a:lnR>
                      <a:noFill/>
                    </a:lnR>
                    <a:lnT>
                      <a:noFill/>
                    </a:lnT>
                    <a:lnB>
                      <a:noFill/>
                    </a:lnB>
                    <a:solidFill>
                      <a:srgbClr val="FFFFFF"/>
                    </a:solidFill>
                  </a:tcPr>
                </a:tc>
                <a:tc>
                  <a:txBody>
                    <a:bodyPr/>
                    <a:lstStyle/>
                    <a:p>
                      <a:r>
                        <a:rPr lang="pt-BR"/>
                        <a:t>2,33X</a:t>
                      </a:r>
                    </a:p>
                  </a:txBody>
                  <a:tcPr anchor="ctr">
                    <a:lnL>
                      <a:noFill/>
                    </a:lnL>
                    <a:lnR>
                      <a:noFill/>
                    </a:lnR>
                    <a:lnT>
                      <a:noFill/>
                    </a:lnT>
                    <a:lnB>
                      <a:noFill/>
                    </a:lnB>
                    <a:solidFill>
                      <a:srgbClr val="FFFFFF"/>
                    </a:solidFill>
                  </a:tcPr>
                </a:tc>
                <a:tc>
                  <a:txBody>
                    <a:bodyPr/>
                    <a:lstStyle/>
                    <a:p>
                      <a:r>
                        <a:rPr lang="pt-BR"/>
                        <a:t>109,49°</a:t>
                      </a:r>
                    </a:p>
                  </a:txBody>
                  <a:tcPr anchor="ctr">
                    <a:lnL>
                      <a:noFill/>
                    </a:lnL>
                    <a:lnR>
                      <a:noFill/>
                    </a:lnR>
                    <a:lnT>
                      <a:noFill/>
                    </a:lnT>
                    <a:lnB>
                      <a:noFill/>
                    </a:lnB>
                    <a:solidFill>
                      <a:srgbClr val="FFFFFF"/>
                    </a:solidFill>
                  </a:tcPr>
                </a:tc>
                <a:tc>
                  <a:txBody>
                    <a:bodyPr/>
                    <a:lstStyle/>
                    <a:p>
                      <a:r>
                        <a:rPr lang="pt-BR"/>
                        <a:t>62,45°</a:t>
                      </a:r>
                    </a:p>
                  </a:txBody>
                  <a:tcPr anchor="ctr">
                    <a:lnL>
                      <a:noFill/>
                    </a:lnL>
                    <a:lnR>
                      <a:noFill/>
                    </a:lnR>
                    <a:lnT>
                      <a:noFill/>
                    </a:lnT>
                    <a:lnB>
                      <a:noFill/>
                    </a:lnB>
                    <a:solidFill>
                      <a:srgbClr val="FFFFFF"/>
                    </a:solidFill>
                  </a:tcPr>
                </a:tc>
                <a:extLst>
                  <a:ext uri="{0D108BD9-81ED-4DB2-BD59-A6C34878D82A}">
                    <a16:rowId xmlns:a16="http://schemas.microsoft.com/office/drawing/2014/main" val="1163638597"/>
                  </a:ext>
                </a:extLst>
              </a:tr>
              <a:tr h="0">
                <a:tc>
                  <a:txBody>
                    <a:bodyPr/>
                    <a:lstStyle/>
                    <a:p>
                      <a:r>
                        <a:rPr lang="pt-BR"/>
                        <a:t>28-105mm</a:t>
                      </a:r>
                    </a:p>
                  </a:txBody>
                  <a:tcPr anchor="ctr">
                    <a:lnL>
                      <a:noFill/>
                    </a:lnL>
                    <a:lnR>
                      <a:noFill/>
                    </a:lnR>
                    <a:lnT>
                      <a:noFill/>
                    </a:lnT>
                    <a:lnB>
                      <a:noFill/>
                    </a:lnB>
                    <a:solidFill>
                      <a:srgbClr val="FFFFFF"/>
                    </a:solidFill>
                  </a:tcPr>
                </a:tc>
                <a:tc>
                  <a:txBody>
                    <a:bodyPr/>
                    <a:lstStyle/>
                    <a:p>
                      <a:r>
                        <a:rPr lang="pt-BR"/>
                        <a:t>28mm</a:t>
                      </a:r>
                    </a:p>
                  </a:txBody>
                  <a:tcPr anchor="ctr">
                    <a:lnL>
                      <a:noFill/>
                    </a:lnL>
                    <a:lnR>
                      <a:noFill/>
                    </a:lnR>
                    <a:lnT>
                      <a:noFill/>
                    </a:lnT>
                    <a:lnB>
                      <a:noFill/>
                    </a:lnB>
                    <a:solidFill>
                      <a:srgbClr val="FFFFFF"/>
                    </a:solidFill>
                  </a:tcPr>
                </a:tc>
                <a:tc>
                  <a:txBody>
                    <a:bodyPr/>
                    <a:lstStyle/>
                    <a:p>
                      <a:r>
                        <a:rPr lang="pt-BR"/>
                        <a:t>105mm</a:t>
                      </a:r>
                    </a:p>
                  </a:txBody>
                  <a:tcPr anchor="ctr">
                    <a:lnL>
                      <a:noFill/>
                    </a:lnL>
                    <a:lnR>
                      <a:noFill/>
                    </a:lnR>
                    <a:lnT>
                      <a:noFill/>
                    </a:lnT>
                    <a:lnB>
                      <a:noFill/>
                    </a:lnB>
                    <a:solidFill>
                      <a:srgbClr val="FFFFFF"/>
                    </a:solidFill>
                  </a:tcPr>
                </a:tc>
                <a:tc>
                  <a:txBody>
                    <a:bodyPr/>
                    <a:lstStyle/>
                    <a:p>
                      <a:r>
                        <a:rPr lang="pt-BR"/>
                        <a:t>3,75X</a:t>
                      </a:r>
                    </a:p>
                  </a:txBody>
                  <a:tcPr anchor="ctr">
                    <a:lnL>
                      <a:noFill/>
                    </a:lnL>
                    <a:lnR>
                      <a:noFill/>
                    </a:lnR>
                    <a:lnT>
                      <a:noFill/>
                    </a:lnT>
                    <a:lnB>
                      <a:noFill/>
                    </a:lnB>
                    <a:solidFill>
                      <a:srgbClr val="FFFFFF"/>
                    </a:solidFill>
                  </a:tcPr>
                </a:tc>
                <a:tc>
                  <a:txBody>
                    <a:bodyPr/>
                    <a:lstStyle/>
                    <a:p>
                      <a:r>
                        <a:rPr lang="pt-BR"/>
                        <a:t>74,31°</a:t>
                      </a:r>
                    </a:p>
                  </a:txBody>
                  <a:tcPr anchor="ctr">
                    <a:lnL>
                      <a:noFill/>
                    </a:lnL>
                    <a:lnR>
                      <a:noFill/>
                    </a:lnR>
                    <a:lnT>
                      <a:noFill/>
                    </a:lnT>
                    <a:lnB>
                      <a:noFill/>
                    </a:lnB>
                    <a:solidFill>
                      <a:srgbClr val="FFFFFF"/>
                    </a:solidFill>
                  </a:tcPr>
                </a:tc>
                <a:tc>
                  <a:txBody>
                    <a:bodyPr/>
                    <a:lstStyle/>
                    <a:p>
                      <a:r>
                        <a:rPr lang="pt-BR"/>
                        <a:t>22,85°</a:t>
                      </a:r>
                    </a:p>
                  </a:txBody>
                  <a:tcPr anchor="ctr">
                    <a:lnL>
                      <a:noFill/>
                    </a:lnL>
                    <a:lnR>
                      <a:noFill/>
                    </a:lnR>
                    <a:lnT>
                      <a:noFill/>
                    </a:lnT>
                    <a:lnB>
                      <a:noFill/>
                    </a:lnB>
                    <a:solidFill>
                      <a:srgbClr val="FFFFFF"/>
                    </a:solidFill>
                  </a:tcPr>
                </a:tc>
                <a:extLst>
                  <a:ext uri="{0D108BD9-81ED-4DB2-BD59-A6C34878D82A}">
                    <a16:rowId xmlns:a16="http://schemas.microsoft.com/office/drawing/2014/main" val="2334549802"/>
                  </a:ext>
                </a:extLst>
              </a:tr>
              <a:tr h="0">
                <a:tc>
                  <a:txBody>
                    <a:bodyPr/>
                    <a:lstStyle/>
                    <a:p>
                      <a:r>
                        <a:rPr lang="pt-BR"/>
                        <a:t>18-200mm</a:t>
                      </a:r>
                    </a:p>
                  </a:txBody>
                  <a:tcPr anchor="ctr">
                    <a:lnL>
                      <a:noFill/>
                    </a:lnL>
                    <a:lnR>
                      <a:noFill/>
                    </a:lnR>
                    <a:lnT>
                      <a:noFill/>
                    </a:lnT>
                    <a:lnB>
                      <a:noFill/>
                    </a:lnB>
                    <a:solidFill>
                      <a:srgbClr val="FFFFFF"/>
                    </a:solidFill>
                  </a:tcPr>
                </a:tc>
                <a:tc>
                  <a:txBody>
                    <a:bodyPr/>
                    <a:lstStyle/>
                    <a:p>
                      <a:r>
                        <a:rPr lang="pt-BR"/>
                        <a:t>18mm</a:t>
                      </a:r>
                    </a:p>
                  </a:txBody>
                  <a:tcPr anchor="ctr">
                    <a:lnL>
                      <a:noFill/>
                    </a:lnL>
                    <a:lnR>
                      <a:noFill/>
                    </a:lnR>
                    <a:lnT>
                      <a:noFill/>
                    </a:lnT>
                    <a:lnB>
                      <a:noFill/>
                    </a:lnB>
                    <a:solidFill>
                      <a:srgbClr val="FFFFFF"/>
                    </a:solidFill>
                  </a:tcPr>
                </a:tc>
                <a:tc>
                  <a:txBody>
                    <a:bodyPr/>
                    <a:lstStyle/>
                    <a:p>
                      <a:r>
                        <a:rPr lang="pt-BR"/>
                        <a:t>200mm</a:t>
                      </a:r>
                    </a:p>
                  </a:txBody>
                  <a:tcPr anchor="ctr">
                    <a:lnL>
                      <a:noFill/>
                    </a:lnL>
                    <a:lnR>
                      <a:noFill/>
                    </a:lnR>
                    <a:lnT>
                      <a:noFill/>
                    </a:lnT>
                    <a:lnB>
                      <a:noFill/>
                    </a:lnB>
                    <a:solidFill>
                      <a:srgbClr val="FFFFFF"/>
                    </a:solidFill>
                  </a:tcPr>
                </a:tc>
                <a:tc>
                  <a:txBody>
                    <a:bodyPr/>
                    <a:lstStyle/>
                    <a:p>
                      <a:r>
                        <a:rPr lang="pt-BR"/>
                        <a:t>11,11X</a:t>
                      </a:r>
                    </a:p>
                  </a:txBody>
                  <a:tcPr anchor="ctr">
                    <a:lnL>
                      <a:noFill/>
                    </a:lnL>
                    <a:lnR>
                      <a:noFill/>
                    </a:lnR>
                    <a:lnT>
                      <a:noFill/>
                    </a:lnT>
                    <a:lnB>
                      <a:noFill/>
                    </a:lnB>
                    <a:solidFill>
                      <a:srgbClr val="FFFFFF"/>
                    </a:solidFill>
                  </a:tcPr>
                </a:tc>
                <a:tc>
                  <a:txBody>
                    <a:bodyPr/>
                    <a:lstStyle/>
                    <a:p>
                      <a:r>
                        <a:rPr lang="pt-BR"/>
                        <a:t>99,38°</a:t>
                      </a:r>
                    </a:p>
                  </a:txBody>
                  <a:tcPr anchor="ctr">
                    <a:lnL>
                      <a:noFill/>
                    </a:lnL>
                    <a:lnR>
                      <a:noFill/>
                    </a:lnR>
                    <a:lnT>
                      <a:noFill/>
                    </a:lnT>
                    <a:lnB>
                      <a:noFill/>
                    </a:lnB>
                    <a:solidFill>
                      <a:srgbClr val="FFFFFF"/>
                    </a:solidFill>
                  </a:tcPr>
                </a:tc>
                <a:tc>
                  <a:txBody>
                    <a:bodyPr/>
                    <a:lstStyle/>
                    <a:p>
                      <a:r>
                        <a:rPr lang="pt-BR" dirty="0"/>
                        <a:t>12,11°</a:t>
                      </a:r>
                    </a:p>
                  </a:txBody>
                  <a:tcPr anchor="ctr">
                    <a:lnL>
                      <a:noFill/>
                    </a:lnL>
                    <a:lnR>
                      <a:noFill/>
                    </a:lnR>
                    <a:lnT>
                      <a:noFill/>
                    </a:lnT>
                    <a:lnB>
                      <a:noFill/>
                    </a:lnB>
                    <a:solidFill>
                      <a:srgbClr val="FFFFFF"/>
                    </a:solidFill>
                  </a:tcPr>
                </a:tc>
                <a:extLst>
                  <a:ext uri="{0D108BD9-81ED-4DB2-BD59-A6C34878D82A}">
                    <a16:rowId xmlns:a16="http://schemas.microsoft.com/office/drawing/2014/main" val="2128562654"/>
                  </a:ext>
                </a:extLst>
              </a:tr>
            </a:tbl>
          </a:graphicData>
        </a:graphic>
      </p:graphicFrame>
    </p:spTree>
    <p:extLst>
      <p:ext uri="{BB962C8B-B14F-4D97-AF65-F5344CB8AC3E}">
        <p14:creationId xmlns:p14="http://schemas.microsoft.com/office/powerpoint/2010/main" val="3960986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DB4322-61C5-4468-B18D-5E86EFB54C90}"/>
              </a:ext>
            </a:extLst>
          </p:cNvPr>
          <p:cNvSpPr>
            <a:spLocks noGrp="1"/>
          </p:cNvSpPr>
          <p:nvPr>
            <p:ph type="title"/>
          </p:nvPr>
        </p:nvSpPr>
        <p:spPr/>
        <p:txBody>
          <a:bodyPr/>
          <a:lstStyle/>
          <a:p>
            <a:r>
              <a:rPr lang="pt-BR" dirty="0"/>
              <a:t>Distância Focal</a:t>
            </a:r>
          </a:p>
        </p:txBody>
      </p:sp>
      <p:sp>
        <p:nvSpPr>
          <p:cNvPr id="3" name="Espaço Reservado para Conteúdo 2">
            <a:extLst>
              <a:ext uri="{FF2B5EF4-FFF2-40B4-BE49-F238E27FC236}">
                <a16:creationId xmlns:a16="http://schemas.microsoft.com/office/drawing/2014/main" id="{163793D7-95D0-459E-AAFF-CD848D00AA5A}"/>
              </a:ext>
            </a:extLst>
          </p:cNvPr>
          <p:cNvSpPr>
            <a:spLocks noGrp="1"/>
          </p:cNvSpPr>
          <p:nvPr>
            <p:ph idx="1"/>
          </p:nvPr>
        </p:nvSpPr>
        <p:spPr/>
        <p:txBody>
          <a:bodyPr/>
          <a:lstStyle/>
          <a:p>
            <a:r>
              <a:rPr lang="pt-BR" dirty="0"/>
              <a:t>A distância focal é uma das mais importantes características de uma objetiva. </a:t>
            </a:r>
          </a:p>
          <a:p>
            <a:r>
              <a:rPr lang="pt-BR" dirty="0"/>
              <a:t>A distância focal de uma objetiva é determinada a partir dos pontos nodais até os focais, ou seja, é a distância, em milímetros, entre o ponto de convergência da luz até o ponto onde a imagem focalizada será projetada.</a:t>
            </a:r>
          </a:p>
        </p:txBody>
      </p:sp>
    </p:spTree>
    <p:extLst>
      <p:ext uri="{BB962C8B-B14F-4D97-AF65-F5344CB8AC3E}">
        <p14:creationId xmlns:p14="http://schemas.microsoft.com/office/powerpoint/2010/main" val="378961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7667E4A-41CA-414D-A7E6-2D060C7D0012}"/>
              </a:ext>
            </a:extLst>
          </p:cNvPr>
          <p:cNvPicPr>
            <a:picLocks noChangeAspect="1"/>
          </p:cNvPicPr>
          <p:nvPr/>
        </p:nvPicPr>
        <p:blipFill>
          <a:blip r:embed="rId2"/>
          <a:stretch>
            <a:fillRect/>
          </a:stretch>
        </p:blipFill>
        <p:spPr>
          <a:xfrm>
            <a:off x="1819469" y="161189"/>
            <a:ext cx="8425543" cy="6248944"/>
          </a:xfrm>
          <a:prstGeom prst="rect">
            <a:avLst/>
          </a:prstGeom>
        </p:spPr>
      </p:pic>
    </p:spTree>
    <p:extLst>
      <p:ext uri="{BB962C8B-B14F-4D97-AF65-F5344CB8AC3E}">
        <p14:creationId xmlns:p14="http://schemas.microsoft.com/office/powerpoint/2010/main" val="264317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8830-EF1D-4642-89F2-892F6BBCDA08}"/>
              </a:ext>
            </a:extLst>
          </p:cNvPr>
          <p:cNvSpPr>
            <a:spLocks noGrp="1"/>
          </p:cNvSpPr>
          <p:nvPr>
            <p:ph type="title"/>
          </p:nvPr>
        </p:nvSpPr>
        <p:spPr/>
        <p:txBody>
          <a:bodyPr/>
          <a:lstStyle/>
          <a:p>
            <a:r>
              <a:rPr lang="pt-BR" dirty="0"/>
              <a:t>Distância Focal </a:t>
            </a:r>
          </a:p>
        </p:txBody>
      </p:sp>
      <p:sp>
        <p:nvSpPr>
          <p:cNvPr id="3" name="Espaço Reservado para Conteúdo 2">
            <a:extLst>
              <a:ext uri="{FF2B5EF4-FFF2-40B4-BE49-F238E27FC236}">
                <a16:creationId xmlns:a16="http://schemas.microsoft.com/office/drawing/2014/main" id="{360CDFAD-085B-4FDB-9AAA-785FC5C12789}"/>
              </a:ext>
            </a:extLst>
          </p:cNvPr>
          <p:cNvSpPr>
            <a:spLocks noGrp="1"/>
          </p:cNvSpPr>
          <p:nvPr>
            <p:ph idx="1"/>
          </p:nvPr>
        </p:nvSpPr>
        <p:spPr/>
        <p:txBody>
          <a:bodyPr/>
          <a:lstStyle/>
          <a:p>
            <a:r>
              <a:rPr lang="pt-BR" dirty="0"/>
              <a:t>A distância focal define o campo de visão de uma lente. </a:t>
            </a:r>
          </a:p>
          <a:p>
            <a:r>
              <a:rPr lang="pt-BR" dirty="0"/>
              <a:t>A distância focal é medida em mm (milímetros).</a:t>
            </a:r>
          </a:p>
          <a:p>
            <a:r>
              <a:rPr lang="pt-BR" dirty="0"/>
              <a:t>Define o quanto se consegue ver a partir de uma lente. </a:t>
            </a:r>
          </a:p>
          <a:p>
            <a:pPr lvl="1"/>
            <a:r>
              <a:rPr lang="pt-BR" dirty="0"/>
              <a:t>Quando maior o valor, mais “fechado” será o ângulo de visão de uma lente. </a:t>
            </a:r>
          </a:p>
          <a:p>
            <a:pPr lvl="1"/>
            <a:r>
              <a:rPr lang="pt-BR" dirty="0"/>
              <a:t>Quando esse valor é menor, mais “aberto” será o ângulo de visão de uma lente.</a:t>
            </a:r>
          </a:p>
        </p:txBody>
      </p:sp>
    </p:spTree>
    <p:extLst>
      <p:ext uri="{BB962C8B-B14F-4D97-AF65-F5344CB8AC3E}">
        <p14:creationId xmlns:p14="http://schemas.microsoft.com/office/powerpoint/2010/main" val="193522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A47A3AE-C446-45AB-98E9-CF62BE21C380}"/>
              </a:ext>
            </a:extLst>
          </p:cNvPr>
          <p:cNvPicPr>
            <a:picLocks noChangeAspect="1"/>
          </p:cNvPicPr>
          <p:nvPr/>
        </p:nvPicPr>
        <p:blipFill>
          <a:blip r:embed="rId2"/>
          <a:stretch>
            <a:fillRect/>
          </a:stretch>
        </p:blipFill>
        <p:spPr>
          <a:xfrm>
            <a:off x="92901" y="1492898"/>
            <a:ext cx="12006198" cy="4114800"/>
          </a:xfrm>
          <a:prstGeom prst="rect">
            <a:avLst/>
          </a:prstGeom>
        </p:spPr>
      </p:pic>
    </p:spTree>
    <p:extLst>
      <p:ext uri="{BB962C8B-B14F-4D97-AF65-F5344CB8AC3E}">
        <p14:creationId xmlns:p14="http://schemas.microsoft.com/office/powerpoint/2010/main" val="670252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04D70A6-FD1B-41D0-AB81-3C02C8ADC58A}"/>
              </a:ext>
            </a:extLst>
          </p:cNvPr>
          <p:cNvPicPr>
            <a:picLocks noChangeAspect="1"/>
          </p:cNvPicPr>
          <p:nvPr/>
        </p:nvPicPr>
        <p:blipFill>
          <a:blip r:embed="rId2"/>
          <a:stretch>
            <a:fillRect/>
          </a:stretch>
        </p:blipFill>
        <p:spPr>
          <a:xfrm>
            <a:off x="468154" y="522514"/>
            <a:ext cx="11292061" cy="5794310"/>
          </a:xfrm>
          <a:prstGeom prst="rect">
            <a:avLst/>
          </a:prstGeom>
        </p:spPr>
      </p:pic>
    </p:spTree>
    <p:extLst>
      <p:ext uri="{BB962C8B-B14F-4D97-AF65-F5344CB8AC3E}">
        <p14:creationId xmlns:p14="http://schemas.microsoft.com/office/powerpoint/2010/main" val="120926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CC83791-AD8D-4740-8E63-010045564C8F}"/>
              </a:ext>
            </a:extLst>
          </p:cNvPr>
          <p:cNvPicPr>
            <a:picLocks noChangeAspect="1"/>
          </p:cNvPicPr>
          <p:nvPr/>
        </p:nvPicPr>
        <p:blipFill>
          <a:blip r:embed="rId2"/>
          <a:stretch>
            <a:fillRect/>
          </a:stretch>
        </p:blipFill>
        <p:spPr>
          <a:xfrm>
            <a:off x="1483567" y="176215"/>
            <a:ext cx="9554547" cy="6505570"/>
          </a:xfrm>
          <a:prstGeom prst="rect">
            <a:avLst/>
          </a:prstGeom>
        </p:spPr>
      </p:pic>
    </p:spTree>
    <p:extLst>
      <p:ext uri="{BB962C8B-B14F-4D97-AF65-F5344CB8AC3E}">
        <p14:creationId xmlns:p14="http://schemas.microsoft.com/office/powerpoint/2010/main" val="854167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4FBDABF-0B16-4DD8-91D3-649E658E8074}"/>
              </a:ext>
            </a:extLst>
          </p:cNvPr>
          <p:cNvPicPr>
            <a:picLocks noChangeAspect="1"/>
          </p:cNvPicPr>
          <p:nvPr/>
        </p:nvPicPr>
        <p:blipFill>
          <a:blip r:embed="rId2"/>
          <a:stretch>
            <a:fillRect/>
          </a:stretch>
        </p:blipFill>
        <p:spPr>
          <a:xfrm>
            <a:off x="1614195" y="-5928"/>
            <a:ext cx="9013372" cy="6832136"/>
          </a:xfrm>
          <a:prstGeom prst="rect">
            <a:avLst/>
          </a:prstGeom>
        </p:spPr>
      </p:pic>
    </p:spTree>
    <p:extLst>
      <p:ext uri="{BB962C8B-B14F-4D97-AF65-F5344CB8AC3E}">
        <p14:creationId xmlns:p14="http://schemas.microsoft.com/office/powerpoint/2010/main" val="243597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104FAADC-0DE5-4DE7-84E0-2971374C6D79}"/>
              </a:ext>
            </a:extLst>
          </p:cNvPr>
          <p:cNvPicPr>
            <a:picLocks noChangeAspect="1"/>
          </p:cNvPicPr>
          <p:nvPr/>
        </p:nvPicPr>
        <p:blipFill>
          <a:blip r:embed="rId2"/>
          <a:stretch>
            <a:fillRect/>
          </a:stretch>
        </p:blipFill>
        <p:spPr>
          <a:xfrm>
            <a:off x="2055316" y="0"/>
            <a:ext cx="8081367" cy="6858000"/>
          </a:xfrm>
          <a:prstGeom prst="rect">
            <a:avLst/>
          </a:prstGeom>
        </p:spPr>
      </p:pic>
    </p:spTree>
    <p:extLst>
      <p:ext uri="{BB962C8B-B14F-4D97-AF65-F5344CB8AC3E}">
        <p14:creationId xmlns:p14="http://schemas.microsoft.com/office/powerpoint/2010/main" val="145584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5BCA5FA-074D-4888-B181-7D130D60C393}"/>
              </a:ext>
            </a:extLst>
          </p:cNvPr>
          <p:cNvPicPr>
            <a:picLocks noChangeAspect="1"/>
          </p:cNvPicPr>
          <p:nvPr/>
        </p:nvPicPr>
        <p:blipFill>
          <a:blip r:embed="rId2"/>
          <a:stretch>
            <a:fillRect/>
          </a:stretch>
        </p:blipFill>
        <p:spPr>
          <a:xfrm>
            <a:off x="1625248" y="3292"/>
            <a:ext cx="9366213" cy="6854708"/>
          </a:xfrm>
          <a:prstGeom prst="rect">
            <a:avLst/>
          </a:prstGeom>
        </p:spPr>
      </p:pic>
    </p:spTree>
    <p:extLst>
      <p:ext uri="{BB962C8B-B14F-4D97-AF65-F5344CB8AC3E}">
        <p14:creationId xmlns:p14="http://schemas.microsoft.com/office/powerpoint/2010/main" val="541594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EFC2F-5649-4C7A-8B70-9127D44AA49E}"/>
              </a:ext>
            </a:extLst>
          </p:cNvPr>
          <p:cNvSpPr>
            <a:spLocks noGrp="1"/>
          </p:cNvSpPr>
          <p:nvPr>
            <p:ph type="title"/>
          </p:nvPr>
        </p:nvSpPr>
        <p:spPr/>
        <p:txBody>
          <a:bodyPr/>
          <a:lstStyle/>
          <a:p>
            <a:r>
              <a:rPr lang="pt-BR" dirty="0"/>
              <a:t>Diafragma (ou Íris)</a:t>
            </a:r>
          </a:p>
        </p:txBody>
      </p:sp>
      <p:sp>
        <p:nvSpPr>
          <p:cNvPr id="3" name="Espaço Reservado para Conteúdo 2">
            <a:extLst>
              <a:ext uri="{FF2B5EF4-FFF2-40B4-BE49-F238E27FC236}">
                <a16:creationId xmlns:a16="http://schemas.microsoft.com/office/drawing/2014/main" id="{C94D508B-97C4-4314-9A74-D4AC5678F604}"/>
              </a:ext>
            </a:extLst>
          </p:cNvPr>
          <p:cNvSpPr>
            <a:spLocks noGrp="1"/>
          </p:cNvSpPr>
          <p:nvPr>
            <p:ph idx="1"/>
          </p:nvPr>
        </p:nvSpPr>
        <p:spPr>
          <a:xfrm>
            <a:off x="838200" y="1825625"/>
            <a:ext cx="8272244" cy="4351338"/>
          </a:xfrm>
        </p:spPr>
        <p:txBody>
          <a:bodyPr/>
          <a:lstStyle/>
          <a:p>
            <a:r>
              <a:rPr lang="pt-BR" dirty="0"/>
              <a:t>O diafragma fotográfico é o dispositivo que regula a abertura de um sistema óptico.</a:t>
            </a:r>
          </a:p>
          <a:p>
            <a:r>
              <a:rPr lang="pt-BR" dirty="0"/>
              <a:t>É composto por um conjunto de finas lâminas justapostas que se localiza dentro da </a:t>
            </a:r>
            <a:r>
              <a:rPr lang="pt-BR" dirty="0" err="1"/>
              <a:t>objectiva</a:t>
            </a:r>
            <a:r>
              <a:rPr lang="pt-BR" dirty="0"/>
              <a:t>, e que permitem a regulação da intensidade de luz/iluminada que irá sair no material </a:t>
            </a:r>
            <a:r>
              <a:rPr lang="pt-BR" dirty="0" err="1"/>
              <a:t>foto-sensível</a:t>
            </a:r>
            <a:r>
              <a:rPr lang="pt-BR" dirty="0"/>
              <a:t>.</a:t>
            </a:r>
          </a:p>
        </p:txBody>
      </p:sp>
      <p:pic>
        <p:nvPicPr>
          <p:cNvPr id="6" name="Imagem 5">
            <a:extLst>
              <a:ext uri="{FF2B5EF4-FFF2-40B4-BE49-F238E27FC236}">
                <a16:creationId xmlns:a16="http://schemas.microsoft.com/office/drawing/2014/main" id="{B88A7B00-DFAE-4C24-97CA-E4AA3767F79F}"/>
              </a:ext>
            </a:extLst>
          </p:cNvPr>
          <p:cNvPicPr>
            <a:picLocks noChangeAspect="1"/>
          </p:cNvPicPr>
          <p:nvPr/>
        </p:nvPicPr>
        <p:blipFill>
          <a:blip r:embed="rId2"/>
          <a:stretch>
            <a:fillRect/>
          </a:stretch>
        </p:blipFill>
        <p:spPr>
          <a:xfrm>
            <a:off x="9541985" y="1123212"/>
            <a:ext cx="1905000" cy="3810000"/>
          </a:xfrm>
          <a:prstGeom prst="rect">
            <a:avLst/>
          </a:prstGeom>
        </p:spPr>
      </p:pic>
    </p:spTree>
    <p:extLst>
      <p:ext uri="{BB962C8B-B14F-4D97-AF65-F5344CB8AC3E}">
        <p14:creationId xmlns:p14="http://schemas.microsoft.com/office/powerpoint/2010/main" val="893539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773BA-DD61-42B4-9F80-1BF0F28FC218}"/>
              </a:ext>
            </a:extLst>
          </p:cNvPr>
          <p:cNvSpPr>
            <a:spLocks noGrp="1"/>
          </p:cNvSpPr>
          <p:nvPr>
            <p:ph type="title"/>
          </p:nvPr>
        </p:nvSpPr>
        <p:spPr/>
        <p:txBody>
          <a:bodyPr/>
          <a:lstStyle/>
          <a:p>
            <a:r>
              <a:rPr lang="pt-BR" dirty="0"/>
              <a:t>Diafragma (ou Íris)</a:t>
            </a:r>
          </a:p>
        </p:txBody>
      </p:sp>
      <p:sp>
        <p:nvSpPr>
          <p:cNvPr id="3" name="Espaço Reservado para Conteúdo 2">
            <a:extLst>
              <a:ext uri="{FF2B5EF4-FFF2-40B4-BE49-F238E27FC236}">
                <a16:creationId xmlns:a16="http://schemas.microsoft.com/office/drawing/2014/main" id="{35A9FFD7-970A-4646-8573-91D7DABAE0A0}"/>
              </a:ext>
            </a:extLst>
          </p:cNvPr>
          <p:cNvSpPr>
            <a:spLocks noGrp="1"/>
          </p:cNvSpPr>
          <p:nvPr>
            <p:ph idx="1"/>
          </p:nvPr>
        </p:nvSpPr>
        <p:spPr/>
        <p:txBody>
          <a:bodyPr>
            <a:normAutofit fontScale="92500" lnSpcReduction="10000"/>
          </a:bodyPr>
          <a:lstStyle/>
          <a:p>
            <a:r>
              <a:rPr lang="pt-BR" dirty="0"/>
              <a:t>Abertura</a:t>
            </a:r>
          </a:p>
          <a:p>
            <a:r>
              <a:rPr lang="pt-BR" dirty="0"/>
              <a:t>A sua função mais óbvia é reduzir a quantidade de luz que pode chegar ao plano de imagem de modo a prevenir a saturação de um detector ou causar a sobre-exposição em um sensor fotossensível.</a:t>
            </a:r>
          </a:p>
          <a:p>
            <a:r>
              <a:rPr lang="pt-BR" dirty="0"/>
              <a:t>O tamanho da abertura determina a profundidade de campo do sistema. Aberturas menores produzem maiores profundidades de campo, permitindo que objetos separados por grandes distâncias estejam focados ao mesmo tempo.</a:t>
            </a:r>
          </a:p>
          <a:p>
            <a:r>
              <a:rPr lang="pt-BR" dirty="0"/>
              <a:t>A abertura limita o efeito de aberrações ópticas. Se a abertura for muito grande a imagem ficará distorcida. </a:t>
            </a:r>
            <a:r>
              <a:rPr lang="pt-BR"/>
              <a:t>Sistemas ópticos mais sofisticados conseguem mitigar o efeito das aberrações, permitindo a utilização de aberturas maiores e por conseguinte a captura de maior quantidade de luz.</a:t>
            </a:r>
          </a:p>
          <a:p>
            <a:endParaRPr lang="pt-BR" dirty="0"/>
          </a:p>
        </p:txBody>
      </p:sp>
    </p:spTree>
    <p:extLst>
      <p:ext uri="{BB962C8B-B14F-4D97-AF65-F5344CB8AC3E}">
        <p14:creationId xmlns:p14="http://schemas.microsoft.com/office/powerpoint/2010/main" val="790476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A64F1-22CE-4230-AF41-3C4757B531FB}"/>
              </a:ext>
            </a:extLst>
          </p:cNvPr>
          <p:cNvSpPr>
            <a:spLocks noGrp="1"/>
          </p:cNvSpPr>
          <p:nvPr>
            <p:ph type="title"/>
          </p:nvPr>
        </p:nvSpPr>
        <p:spPr/>
        <p:txBody>
          <a:bodyPr/>
          <a:lstStyle/>
          <a:p>
            <a:r>
              <a:rPr lang="pt-BR" dirty="0"/>
              <a:t>Diafragma (ou Íris)</a:t>
            </a:r>
          </a:p>
        </p:txBody>
      </p:sp>
      <p:sp>
        <p:nvSpPr>
          <p:cNvPr id="3" name="Espaço Reservado para Conteúdo 2">
            <a:extLst>
              <a:ext uri="{FF2B5EF4-FFF2-40B4-BE49-F238E27FC236}">
                <a16:creationId xmlns:a16="http://schemas.microsoft.com/office/drawing/2014/main" id="{45F30313-540F-4127-96E7-29F26A960B30}"/>
              </a:ext>
            </a:extLst>
          </p:cNvPr>
          <p:cNvSpPr>
            <a:spLocks noGrp="1"/>
          </p:cNvSpPr>
          <p:nvPr>
            <p:ph idx="1"/>
          </p:nvPr>
        </p:nvSpPr>
        <p:spPr/>
        <p:txBody>
          <a:bodyPr/>
          <a:lstStyle/>
          <a:p>
            <a:r>
              <a:rPr lang="pt-BR" dirty="0"/>
              <a:t>O valor do diafragma dá-se através de números f ou f-stop.</a:t>
            </a:r>
          </a:p>
          <a:p>
            <a:r>
              <a:rPr lang="pt-BR" dirty="0"/>
              <a:t>Seguem um padrão numérico universal. </a:t>
            </a:r>
          </a:p>
          <a:p>
            <a:r>
              <a:rPr lang="pt-BR" dirty="0"/>
              <a:t>Esta escala inicia-se em 1.2, 1.4, 2, 2.8, 4, 5.6, 8, 11, 16, 22, 32, 45, 64, etc. </a:t>
            </a:r>
          </a:p>
          <a:p>
            <a:r>
              <a:rPr lang="pt-BR" dirty="0"/>
              <a:t>Quanto menor for o número f, maior é a quantidade que luz que ele permite passar e, quanto maior o número f, menor a quantidade de luz que passará pelo diafragma.</a:t>
            </a:r>
          </a:p>
        </p:txBody>
      </p:sp>
    </p:spTree>
    <p:extLst>
      <p:ext uri="{BB962C8B-B14F-4D97-AF65-F5344CB8AC3E}">
        <p14:creationId xmlns:p14="http://schemas.microsoft.com/office/powerpoint/2010/main" val="1729534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9A562-9F02-45A9-BE29-7B121CADEE92}"/>
              </a:ext>
            </a:extLst>
          </p:cNvPr>
          <p:cNvSpPr>
            <a:spLocks noGrp="1"/>
          </p:cNvSpPr>
          <p:nvPr>
            <p:ph type="title"/>
          </p:nvPr>
        </p:nvSpPr>
        <p:spPr/>
        <p:txBody>
          <a:bodyPr/>
          <a:lstStyle/>
          <a:p>
            <a:r>
              <a:rPr lang="pt-BR" dirty="0"/>
              <a:t>Profundidade de Campo</a:t>
            </a:r>
          </a:p>
        </p:txBody>
      </p:sp>
      <p:sp>
        <p:nvSpPr>
          <p:cNvPr id="3" name="Espaço Reservado para Conteúdo 2">
            <a:extLst>
              <a:ext uri="{FF2B5EF4-FFF2-40B4-BE49-F238E27FC236}">
                <a16:creationId xmlns:a16="http://schemas.microsoft.com/office/drawing/2014/main" id="{2041591B-C915-42B9-8959-178BD445E4AD}"/>
              </a:ext>
            </a:extLst>
          </p:cNvPr>
          <p:cNvSpPr>
            <a:spLocks noGrp="1"/>
          </p:cNvSpPr>
          <p:nvPr>
            <p:ph idx="1"/>
          </p:nvPr>
        </p:nvSpPr>
        <p:spPr>
          <a:xfrm>
            <a:off x="838201" y="1825625"/>
            <a:ext cx="5898502" cy="1697751"/>
          </a:xfrm>
        </p:spPr>
        <p:txBody>
          <a:bodyPr/>
          <a:lstStyle/>
          <a:p>
            <a:r>
              <a:rPr lang="pt-BR" dirty="0"/>
              <a:t>É um efeito que descreve até que ponto objetos que estão mais ou menos perto do plano de foco aparentam estar nítidos. </a:t>
            </a:r>
          </a:p>
        </p:txBody>
      </p:sp>
      <p:pic>
        <p:nvPicPr>
          <p:cNvPr id="4" name="Imagem 3">
            <a:extLst>
              <a:ext uri="{FF2B5EF4-FFF2-40B4-BE49-F238E27FC236}">
                <a16:creationId xmlns:a16="http://schemas.microsoft.com/office/drawing/2014/main" id="{17338E34-3366-43CE-81EB-196E98EE9BAA}"/>
              </a:ext>
            </a:extLst>
          </p:cNvPr>
          <p:cNvPicPr>
            <a:picLocks noChangeAspect="1"/>
          </p:cNvPicPr>
          <p:nvPr/>
        </p:nvPicPr>
        <p:blipFill>
          <a:blip r:embed="rId2"/>
          <a:stretch>
            <a:fillRect/>
          </a:stretch>
        </p:blipFill>
        <p:spPr>
          <a:xfrm>
            <a:off x="6962282" y="1406299"/>
            <a:ext cx="5060119" cy="4840644"/>
          </a:xfrm>
          <a:prstGeom prst="rect">
            <a:avLst/>
          </a:prstGeom>
        </p:spPr>
      </p:pic>
      <p:pic>
        <p:nvPicPr>
          <p:cNvPr id="5" name="Imagem 4">
            <a:extLst>
              <a:ext uri="{FF2B5EF4-FFF2-40B4-BE49-F238E27FC236}">
                <a16:creationId xmlns:a16="http://schemas.microsoft.com/office/drawing/2014/main" id="{060B960B-0F5C-4E18-B269-93DF9A492C31}"/>
              </a:ext>
            </a:extLst>
          </p:cNvPr>
          <p:cNvPicPr>
            <a:picLocks noChangeAspect="1"/>
          </p:cNvPicPr>
          <p:nvPr/>
        </p:nvPicPr>
        <p:blipFill>
          <a:blip r:embed="rId3"/>
          <a:stretch>
            <a:fillRect/>
          </a:stretch>
        </p:blipFill>
        <p:spPr>
          <a:xfrm>
            <a:off x="1026894" y="3658311"/>
            <a:ext cx="3810000" cy="2809875"/>
          </a:xfrm>
          <a:prstGeom prst="rect">
            <a:avLst/>
          </a:prstGeom>
        </p:spPr>
      </p:pic>
      <p:pic>
        <p:nvPicPr>
          <p:cNvPr id="6" name="Imagem 5">
            <a:extLst>
              <a:ext uri="{FF2B5EF4-FFF2-40B4-BE49-F238E27FC236}">
                <a16:creationId xmlns:a16="http://schemas.microsoft.com/office/drawing/2014/main" id="{3832C32F-0C23-44FC-A3C2-9C3B346865AD}"/>
              </a:ext>
            </a:extLst>
          </p:cNvPr>
          <p:cNvPicPr>
            <a:picLocks noChangeAspect="1"/>
          </p:cNvPicPr>
          <p:nvPr/>
        </p:nvPicPr>
        <p:blipFill>
          <a:blip r:embed="rId4"/>
          <a:stretch>
            <a:fillRect/>
          </a:stretch>
        </p:blipFill>
        <p:spPr>
          <a:xfrm>
            <a:off x="5062473" y="3726380"/>
            <a:ext cx="1581150" cy="2809875"/>
          </a:xfrm>
          <a:prstGeom prst="rect">
            <a:avLst/>
          </a:prstGeom>
        </p:spPr>
      </p:pic>
    </p:spTree>
    <p:extLst>
      <p:ext uri="{BB962C8B-B14F-4D97-AF65-F5344CB8AC3E}">
        <p14:creationId xmlns:p14="http://schemas.microsoft.com/office/powerpoint/2010/main" val="276589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91C736-F742-4EFE-AE7C-73F33F0E5EF4}"/>
              </a:ext>
            </a:extLst>
          </p:cNvPr>
          <p:cNvSpPr>
            <a:spLocks noGrp="1"/>
          </p:cNvSpPr>
          <p:nvPr>
            <p:ph type="title"/>
          </p:nvPr>
        </p:nvSpPr>
        <p:spPr/>
        <p:txBody>
          <a:bodyPr/>
          <a:lstStyle/>
          <a:p>
            <a:r>
              <a:rPr lang="pt-BR" dirty="0"/>
              <a:t>F-Stop</a:t>
            </a:r>
          </a:p>
        </p:txBody>
      </p:sp>
      <p:pic>
        <p:nvPicPr>
          <p:cNvPr id="1026" name="Picture 2" descr="Um diagrama de valores de abertura de lente de f / 1-f / 32.">
            <a:extLst>
              <a:ext uri="{FF2B5EF4-FFF2-40B4-BE49-F238E27FC236}">
                <a16:creationId xmlns:a16="http://schemas.microsoft.com/office/drawing/2014/main" id="{BA7CBE4A-B194-4210-AA69-F49954B30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28" y="4066916"/>
            <a:ext cx="11680543" cy="242595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E4BDCD72-6A95-4E6B-8BE7-9BB5441E5C0F}"/>
              </a:ext>
            </a:extLst>
          </p:cNvPr>
          <p:cNvPicPr>
            <a:picLocks noChangeAspect="1"/>
          </p:cNvPicPr>
          <p:nvPr/>
        </p:nvPicPr>
        <p:blipFill>
          <a:blip r:embed="rId3"/>
          <a:stretch>
            <a:fillRect/>
          </a:stretch>
        </p:blipFill>
        <p:spPr>
          <a:xfrm>
            <a:off x="1983612" y="1520890"/>
            <a:ext cx="7416280" cy="2341983"/>
          </a:xfrm>
          <a:prstGeom prst="rect">
            <a:avLst/>
          </a:prstGeom>
        </p:spPr>
      </p:pic>
    </p:spTree>
    <p:extLst>
      <p:ext uri="{BB962C8B-B14F-4D97-AF65-F5344CB8AC3E}">
        <p14:creationId xmlns:p14="http://schemas.microsoft.com/office/powerpoint/2010/main" val="308589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6F633C7-31D5-4E7E-A735-70765606E59C}"/>
              </a:ext>
            </a:extLst>
          </p:cNvPr>
          <p:cNvPicPr>
            <a:picLocks noChangeAspect="1"/>
          </p:cNvPicPr>
          <p:nvPr/>
        </p:nvPicPr>
        <p:blipFill>
          <a:blip r:embed="rId2"/>
          <a:stretch>
            <a:fillRect/>
          </a:stretch>
        </p:blipFill>
        <p:spPr>
          <a:xfrm>
            <a:off x="882942" y="79573"/>
            <a:ext cx="3524775" cy="6373156"/>
          </a:xfrm>
          <a:prstGeom prst="rect">
            <a:avLst/>
          </a:prstGeom>
        </p:spPr>
      </p:pic>
      <p:pic>
        <p:nvPicPr>
          <p:cNvPr id="5" name="Imagem 4">
            <a:extLst>
              <a:ext uri="{FF2B5EF4-FFF2-40B4-BE49-F238E27FC236}">
                <a16:creationId xmlns:a16="http://schemas.microsoft.com/office/drawing/2014/main" id="{AC8DCAD6-A6B7-45C3-979B-7A99102362A1}"/>
              </a:ext>
            </a:extLst>
          </p:cNvPr>
          <p:cNvPicPr>
            <a:picLocks noChangeAspect="1"/>
          </p:cNvPicPr>
          <p:nvPr/>
        </p:nvPicPr>
        <p:blipFill>
          <a:blip r:embed="rId3"/>
          <a:stretch>
            <a:fillRect/>
          </a:stretch>
        </p:blipFill>
        <p:spPr>
          <a:xfrm>
            <a:off x="4378617" y="79573"/>
            <a:ext cx="3524775" cy="6373156"/>
          </a:xfrm>
          <a:prstGeom prst="rect">
            <a:avLst/>
          </a:prstGeom>
        </p:spPr>
      </p:pic>
      <p:pic>
        <p:nvPicPr>
          <p:cNvPr id="6" name="Imagem 5">
            <a:extLst>
              <a:ext uri="{FF2B5EF4-FFF2-40B4-BE49-F238E27FC236}">
                <a16:creationId xmlns:a16="http://schemas.microsoft.com/office/drawing/2014/main" id="{5D6BF63B-C531-4FE9-A1EE-59E50938B7D2}"/>
              </a:ext>
            </a:extLst>
          </p:cNvPr>
          <p:cNvPicPr>
            <a:picLocks noChangeAspect="1"/>
          </p:cNvPicPr>
          <p:nvPr/>
        </p:nvPicPr>
        <p:blipFill>
          <a:blip r:embed="rId4"/>
          <a:stretch>
            <a:fillRect/>
          </a:stretch>
        </p:blipFill>
        <p:spPr>
          <a:xfrm>
            <a:off x="7884297" y="79573"/>
            <a:ext cx="3524775" cy="6373156"/>
          </a:xfrm>
          <a:prstGeom prst="rect">
            <a:avLst/>
          </a:prstGeom>
        </p:spPr>
      </p:pic>
      <p:graphicFrame>
        <p:nvGraphicFramePr>
          <p:cNvPr id="7" name="Tabela 6">
            <a:extLst>
              <a:ext uri="{FF2B5EF4-FFF2-40B4-BE49-F238E27FC236}">
                <a16:creationId xmlns:a16="http://schemas.microsoft.com/office/drawing/2014/main" id="{F5DB236E-5B44-4213-827A-830C510F5FEC}"/>
              </a:ext>
            </a:extLst>
          </p:cNvPr>
          <p:cNvGraphicFramePr>
            <a:graphicFrameLocks noGrp="1"/>
          </p:cNvGraphicFramePr>
          <p:nvPr>
            <p:extLst>
              <p:ext uri="{D42A27DB-BD31-4B8C-83A1-F6EECF244321}">
                <p14:modId xmlns:p14="http://schemas.microsoft.com/office/powerpoint/2010/main" val="1541958633"/>
              </p:ext>
            </p:extLst>
          </p:nvPr>
        </p:nvGraphicFramePr>
        <p:xfrm>
          <a:off x="882944" y="6410547"/>
          <a:ext cx="10542783" cy="407942"/>
        </p:xfrm>
        <a:graphic>
          <a:graphicData uri="http://schemas.openxmlformats.org/drawingml/2006/table">
            <a:tbl>
              <a:tblPr/>
              <a:tblGrid>
                <a:gridCol w="3514261">
                  <a:extLst>
                    <a:ext uri="{9D8B030D-6E8A-4147-A177-3AD203B41FA5}">
                      <a16:colId xmlns:a16="http://schemas.microsoft.com/office/drawing/2014/main" val="1044918122"/>
                    </a:ext>
                  </a:extLst>
                </a:gridCol>
                <a:gridCol w="3514261">
                  <a:extLst>
                    <a:ext uri="{9D8B030D-6E8A-4147-A177-3AD203B41FA5}">
                      <a16:colId xmlns:a16="http://schemas.microsoft.com/office/drawing/2014/main" val="1417044404"/>
                    </a:ext>
                  </a:extLst>
                </a:gridCol>
                <a:gridCol w="3514261">
                  <a:extLst>
                    <a:ext uri="{9D8B030D-6E8A-4147-A177-3AD203B41FA5}">
                      <a16:colId xmlns:a16="http://schemas.microsoft.com/office/drawing/2014/main" val="200477857"/>
                    </a:ext>
                  </a:extLst>
                </a:gridCol>
              </a:tblGrid>
              <a:tr h="407942">
                <a:tc>
                  <a:txBody>
                    <a:bodyPr/>
                    <a:lstStyle/>
                    <a:p>
                      <a:pPr algn="ctr" fontAlgn="ctr"/>
                      <a:r>
                        <a:rPr lang="pt-BR" dirty="0">
                          <a:solidFill>
                            <a:schemeClr val="bg1"/>
                          </a:solidFill>
                          <a:effectLst/>
                          <a:latin typeface="inherit"/>
                        </a:rPr>
                        <a:t>f/8.0</a:t>
                      </a:r>
                    </a:p>
                  </a:txBody>
                  <a:tcPr anchor="ctr">
                    <a:lnL w="9525" cap="flat" cmpd="sng" algn="ctr">
                      <a:solidFill>
                        <a:srgbClr val="3E3E3E"/>
                      </a:solidFill>
                      <a:prstDash val="solid"/>
                      <a:round/>
                      <a:headEnd type="none" w="med" len="med"/>
                      <a:tailEnd type="none" w="med" len="med"/>
                    </a:lnL>
                    <a:lnR w="9525" cap="flat" cmpd="sng" algn="ctr">
                      <a:solidFill>
                        <a:srgbClr val="3E3E3E"/>
                      </a:solidFill>
                      <a:prstDash val="solid"/>
                      <a:round/>
                      <a:headEnd type="none" w="med" len="med"/>
                      <a:tailEnd type="none" w="med" len="med"/>
                    </a:lnR>
                    <a:lnT w="9525" cap="flat" cmpd="sng" algn="ctr">
                      <a:solidFill>
                        <a:srgbClr val="3E3E3E"/>
                      </a:solidFill>
                      <a:prstDash val="solid"/>
                      <a:round/>
                      <a:headEnd type="none" w="med" len="med"/>
                      <a:tailEnd type="none" w="med" len="med"/>
                    </a:lnT>
                    <a:lnB w="9525" cap="flat" cmpd="sng" algn="ctr">
                      <a:solidFill>
                        <a:srgbClr val="3E3E3E"/>
                      </a:solidFill>
                      <a:prstDash val="solid"/>
                      <a:round/>
                      <a:headEnd type="none" w="med" len="med"/>
                      <a:tailEnd type="none" w="med" len="med"/>
                    </a:lnB>
                    <a:solidFill>
                      <a:srgbClr val="1F1F1F"/>
                    </a:solidFill>
                  </a:tcPr>
                </a:tc>
                <a:tc>
                  <a:txBody>
                    <a:bodyPr/>
                    <a:lstStyle/>
                    <a:p>
                      <a:pPr algn="ctr" fontAlgn="ctr"/>
                      <a:r>
                        <a:rPr lang="pt-BR" dirty="0">
                          <a:solidFill>
                            <a:schemeClr val="bg1"/>
                          </a:solidFill>
                          <a:effectLst/>
                          <a:latin typeface="inherit"/>
                        </a:rPr>
                        <a:t>f/5.6</a:t>
                      </a:r>
                    </a:p>
                  </a:txBody>
                  <a:tcPr anchor="ctr">
                    <a:lnL w="9525" cap="flat" cmpd="sng" algn="ctr">
                      <a:solidFill>
                        <a:srgbClr val="3E3E3E"/>
                      </a:solidFill>
                      <a:prstDash val="solid"/>
                      <a:round/>
                      <a:headEnd type="none" w="med" len="med"/>
                      <a:tailEnd type="none" w="med" len="med"/>
                    </a:lnL>
                    <a:lnR w="9525" cap="flat" cmpd="sng" algn="ctr">
                      <a:solidFill>
                        <a:srgbClr val="3E3E3E"/>
                      </a:solidFill>
                      <a:prstDash val="solid"/>
                      <a:round/>
                      <a:headEnd type="none" w="med" len="med"/>
                      <a:tailEnd type="none" w="med" len="med"/>
                    </a:lnR>
                    <a:lnT w="9525" cap="flat" cmpd="sng" algn="ctr">
                      <a:solidFill>
                        <a:srgbClr val="3E3E3E"/>
                      </a:solidFill>
                      <a:prstDash val="solid"/>
                      <a:round/>
                      <a:headEnd type="none" w="med" len="med"/>
                      <a:tailEnd type="none" w="med" len="med"/>
                    </a:lnT>
                    <a:lnB w="9525" cap="flat" cmpd="sng" algn="ctr">
                      <a:solidFill>
                        <a:srgbClr val="3E3E3E"/>
                      </a:solidFill>
                      <a:prstDash val="solid"/>
                      <a:round/>
                      <a:headEnd type="none" w="med" len="med"/>
                      <a:tailEnd type="none" w="med" len="med"/>
                    </a:lnB>
                    <a:solidFill>
                      <a:srgbClr val="1F1F1F"/>
                    </a:solidFill>
                  </a:tcPr>
                </a:tc>
                <a:tc>
                  <a:txBody>
                    <a:bodyPr/>
                    <a:lstStyle/>
                    <a:p>
                      <a:pPr algn="ctr" fontAlgn="ctr"/>
                      <a:r>
                        <a:rPr lang="pt-BR" dirty="0">
                          <a:solidFill>
                            <a:schemeClr val="bg1"/>
                          </a:solidFill>
                          <a:effectLst/>
                          <a:latin typeface="inherit"/>
                        </a:rPr>
                        <a:t>f/2.8</a:t>
                      </a:r>
                    </a:p>
                  </a:txBody>
                  <a:tcPr anchor="ctr">
                    <a:lnL w="9525" cap="flat" cmpd="sng" algn="ctr">
                      <a:solidFill>
                        <a:srgbClr val="3E3E3E"/>
                      </a:solidFill>
                      <a:prstDash val="solid"/>
                      <a:round/>
                      <a:headEnd type="none" w="med" len="med"/>
                      <a:tailEnd type="none" w="med" len="med"/>
                    </a:lnL>
                    <a:lnR w="9525" cap="flat" cmpd="sng" algn="ctr">
                      <a:solidFill>
                        <a:srgbClr val="3E3E3E"/>
                      </a:solidFill>
                      <a:prstDash val="solid"/>
                      <a:round/>
                      <a:headEnd type="none" w="med" len="med"/>
                      <a:tailEnd type="none" w="med" len="med"/>
                    </a:lnR>
                    <a:lnT w="9525" cap="flat" cmpd="sng" algn="ctr">
                      <a:solidFill>
                        <a:srgbClr val="3E3E3E"/>
                      </a:solidFill>
                      <a:prstDash val="solid"/>
                      <a:round/>
                      <a:headEnd type="none" w="med" len="med"/>
                      <a:tailEnd type="none" w="med" len="med"/>
                    </a:lnT>
                    <a:lnB w="9525" cap="flat" cmpd="sng" algn="ctr">
                      <a:solidFill>
                        <a:srgbClr val="3E3E3E"/>
                      </a:solidFill>
                      <a:prstDash val="solid"/>
                      <a:round/>
                      <a:headEnd type="none" w="med" len="med"/>
                      <a:tailEnd type="none" w="med" len="med"/>
                    </a:lnB>
                    <a:solidFill>
                      <a:srgbClr val="1F1F1F"/>
                    </a:solidFill>
                  </a:tcPr>
                </a:tc>
                <a:extLst>
                  <a:ext uri="{0D108BD9-81ED-4DB2-BD59-A6C34878D82A}">
                    <a16:rowId xmlns:a16="http://schemas.microsoft.com/office/drawing/2014/main" val="817177769"/>
                  </a:ext>
                </a:extLst>
              </a:tr>
            </a:tbl>
          </a:graphicData>
        </a:graphic>
      </p:graphicFrame>
    </p:spTree>
    <p:extLst>
      <p:ext uri="{BB962C8B-B14F-4D97-AF65-F5344CB8AC3E}">
        <p14:creationId xmlns:p14="http://schemas.microsoft.com/office/powerpoint/2010/main" val="700630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7B55068-369E-4002-B06D-25CE28F9338A}"/>
              </a:ext>
            </a:extLst>
          </p:cNvPr>
          <p:cNvPicPr>
            <a:picLocks noChangeAspect="1"/>
          </p:cNvPicPr>
          <p:nvPr/>
        </p:nvPicPr>
        <p:blipFill>
          <a:blip r:embed="rId2"/>
          <a:stretch>
            <a:fillRect/>
          </a:stretch>
        </p:blipFill>
        <p:spPr>
          <a:xfrm>
            <a:off x="121298" y="406557"/>
            <a:ext cx="11588619" cy="6239125"/>
          </a:xfrm>
          <a:prstGeom prst="rect">
            <a:avLst/>
          </a:prstGeom>
        </p:spPr>
      </p:pic>
    </p:spTree>
    <p:extLst>
      <p:ext uri="{BB962C8B-B14F-4D97-AF65-F5344CB8AC3E}">
        <p14:creationId xmlns:p14="http://schemas.microsoft.com/office/powerpoint/2010/main" val="1945186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87E1A24-7E64-487A-ACCE-6A87EB25BB2C}"/>
              </a:ext>
            </a:extLst>
          </p:cNvPr>
          <p:cNvPicPr>
            <a:picLocks noChangeAspect="1"/>
          </p:cNvPicPr>
          <p:nvPr/>
        </p:nvPicPr>
        <p:blipFill>
          <a:blip r:embed="rId2"/>
          <a:stretch>
            <a:fillRect/>
          </a:stretch>
        </p:blipFill>
        <p:spPr>
          <a:xfrm>
            <a:off x="1371601" y="522513"/>
            <a:ext cx="9568542" cy="5741125"/>
          </a:xfrm>
          <a:prstGeom prst="rect">
            <a:avLst/>
          </a:prstGeom>
        </p:spPr>
      </p:pic>
    </p:spTree>
    <p:extLst>
      <p:ext uri="{BB962C8B-B14F-4D97-AF65-F5344CB8AC3E}">
        <p14:creationId xmlns:p14="http://schemas.microsoft.com/office/powerpoint/2010/main" val="1348065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5E58C-77A0-477C-AC63-66F8C98D5346}"/>
              </a:ext>
            </a:extLst>
          </p:cNvPr>
          <p:cNvSpPr>
            <a:spLocks noGrp="1"/>
          </p:cNvSpPr>
          <p:nvPr>
            <p:ph type="title"/>
          </p:nvPr>
        </p:nvSpPr>
        <p:spPr/>
        <p:txBody>
          <a:bodyPr/>
          <a:lstStyle/>
          <a:p>
            <a:r>
              <a:rPr lang="pt-BR" dirty="0"/>
              <a:t>Obturador</a:t>
            </a:r>
          </a:p>
        </p:txBody>
      </p:sp>
      <p:sp>
        <p:nvSpPr>
          <p:cNvPr id="3" name="Espaço Reservado para Conteúdo 2">
            <a:extLst>
              <a:ext uri="{FF2B5EF4-FFF2-40B4-BE49-F238E27FC236}">
                <a16:creationId xmlns:a16="http://schemas.microsoft.com/office/drawing/2014/main" id="{32209019-7830-469B-BCD4-1942A49C6DE7}"/>
              </a:ext>
            </a:extLst>
          </p:cNvPr>
          <p:cNvSpPr>
            <a:spLocks noGrp="1"/>
          </p:cNvSpPr>
          <p:nvPr>
            <p:ph idx="1"/>
          </p:nvPr>
        </p:nvSpPr>
        <p:spPr/>
        <p:txBody>
          <a:bodyPr>
            <a:normAutofit fontScale="92500" lnSpcReduction="10000"/>
          </a:bodyPr>
          <a:lstStyle/>
          <a:p>
            <a:r>
              <a:rPr lang="pt-BR" dirty="0"/>
              <a:t>Dispositivo mecânico  que permite controlar o tempo de exposição do sensor à luz. </a:t>
            </a:r>
          </a:p>
          <a:p>
            <a:r>
              <a:rPr lang="pt-BR" dirty="0"/>
              <a:t>Quando acionado o disparador da câmera, esse dispositivo abre-se e fecha-se, permitindo que a quantidade desejada de luz incida sobre o sensor: quanto mais tempo aberto, maior a incidência de luz. </a:t>
            </a:r>
          </a:p>
          <a:p>
            <a:r>
              <a:rPr lang="pt-BR" dirty="0"/>
              <a:t>As velocidades do obturador são calculadas em frações de segundo e normalmente representadas por seu denominador. </a:t>
            </a:r>
          </a:p>
          <a:p>
            <a:r>
              <a:rPr lang="pt-BR" dirty="0"/>
              <a:t>Velocidades como 1/2 s, 1/125 s e 1/500 s são geralmente representadas respectivamente pelos números 2, 125 e 500. </a:t>
            </a:r>
          </a:p>
          <a:p>
            <a:r>
              <a:rPr lang="pt-BR" dirty="0"/>
              <a:t>As velocidades são subdivididas em baixa (de 1/1 até 1/30), média (de 60 até 250) e alta (de 500 até 8.000).</a:t>
            </a:r>
          </a:p>
        </p:txBody>
      </p:sp>
    </p:spTree>
    <p:extLst>
      <p:ext uri="{BB962C8B-B14F-4D97-AF65-F5344CB8AC3E}">
        <p14:creationId xmlns:p14="http://schemas.microsoft.com/office/powerpoint/2010/main" val="292997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CB3AF67-5796-4C3A-B611-1619DCCCAACB}"/>
              </a:ext>
            </a:extLst>
          </p:cNvPr>
          <p:cNvPicPr>
            <a:picLocks noChangeAspect="1"/>
          </p:cNvPicPr>
          <p:nvPr/>
        </p:nvPicPr>
        <p:blipFill>
          <a:blip r:embed="rId2"/>
          <a:stretch>
            <a:fillRect/>
          </a:stretch>
        </p:blipFill>
        <p:spPr>
          <a:xfrm>
            <a:off x="0" y="321906"/>
            <a:ext cx="12192000" cy="6139856"/>
          </a:xfrm>
          <a:prstGeom prst="rect">
            <a:avLst/>
          </a:prstGeom>
        </p:spPr>
      </p:pic>
    </p:spTree>
    <p:extLst>
      <p:ext uri="{BB962C8B-B14F-4D97-AF65-F5344CB8AC3E}">
        <p14:creationId xmlns:p14="http://schemas.microsoft.com/office/powerpoint/2010/main" val="2124253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5CA8D-E408-4C75-8BB8-F6E145859482}"/>
              </a:ext>
            </a:extLst>
          </p:cNvPr>
          <p:cNvSpPr>
            <a:spLocks noGrp="1"/>
          </p:cNvSpPr>
          <p:nvPr>
            <p:ph type="title"/>
          </p:nvPr>
        </p:nvSpPr>
        <p:spPr/>
        <p:txBody>
          <a:bodyPr/>
          <a:lstStyle/>
          <a:p>
            <a:r>
              <a:rPr lang="pt-BR" dirty="0"/>
              <a:t>Obturador</a:t>
            </a:r>
          </a:p>
        </p:txBody>
      </p:sp>
      <p:sp>
        <p:nvSpPr>
          <p:cNvPr id="3" name="Espaço Reservado para Conteúdo 2">
            <a:extLst>
              <a:ext uri="{FF2B5EF4-FFF2-40B4-BE49-F238E27FC236}">
                <a16:creationId xmlns:a16="http://schemas.microsoft.com/office/drawing/2014/main" id="{88B3C0D7-5B84-4BA9-BCE8-4BCF1225252D}"/>
              </a:ext>
            </a:extLst>
          </p:cNvPr>
          <p:cNvSpPr>
            <a:spLocks noGrp="1"/>
          </p:cNvSpPr>
          <p:nvPr>
            <p:ph idx="1"/>
          </p:nvPr>
        </p:nvSpPr>
        <p:spPr/>
        <p:txBody>
          <a:bodyPr/>
          <a:lstStyle/>
          <a:p>
            <a:r>
              <a:rPr lang="pt-BR" dirty="0"/>
              <a:t>A relação entre obturador, a sensibilidade e a objetiva é a seguinte:</a:t>
            </a:r>
          </a:p>
          <a:p>
            <a:pPr lvl="1"/>
            <a:r>
              <a:rPr lang="pt-BR" dirty="0"/>
              <a:t>Filmes e sensores de alta sensibilidade necessitam de menos luz; e</a:t>
            </a:r>
          </a:p>
          <a:p>
            <a:pPr lvl="1"/>
            <a:r>
              <a:rPr lang="pt-BR" dirty="0"/>
              <a:t>Objetivas com aberturas maiores permitem a entrada de uma maior quantidade de luz, independentemente do tempo de exposição.</a:t>
            </a:r>
          </a:p>
          <a:p>
            <a:r>
              <a:rPr lang="pt-BR" dirty="0"/>
              <a:t>Assim, quanto maior a sensibilidade e maior a abertura, maior é a velocidade do obturador. </a:t>
            </a:r>
          </a:p>
          <a:p>
            <a:r>
              <a:rPr lang="pt-BR" dirty="0"/>
              <a:t>Inversamente,  sensores com menor sensibilidade, e objetivas com abertura menor, requerem que o obturador permita uma exposição mais longa à de luz, e, portanto, funcione com menor velocidade.</a:t>
            </a:r>
          </a:p>
        </p:txBody>
      </p:sp>
    </p:spTree>
    <p:extLst>
      <p:ext uri="{BB962C8B-B14F-4D97-AF65-F5344CB8AC3E}">
        <p14:creationId xmlns:p14="http://schemas.microsoft.com/office/powerpoint/2010/main" val="412540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FC1C8DC-39C5-4F6F-B103-70E88E0228AE}"/>
              </a:ext>
            </a:extLst>
          </p:cNvPr>
          <p:cNvPicPr>
            <a:picLocks noChangeAspect="1"/>
          </p:cNvPicPr>
          <p:nvPr/>
        </p:nvPicPr>
        <p:blipFill>
          <a:blip r:embed="rId2"/>
          <a:stretch>
            <a:fillRect/>
          </a:stretch>
        </p:blipFill>
        <p:spPr>
          <a:xfrm>
            <a:off x="1968759" y="289249"/>
            <a:ext cx="8381648" cy="6185655"/>
          </a:xfrm>
          <a:prstGeom prst="rect">
            <a:avLst/>
          </a:prstGeom>
        </p:spPr>
      </p:pic>
    </p:spTree>
    <p:extLst>
      <p:ext uri="{BB962C8B-B14F-4D97-AF65-F5344CB8AC3E}">
        <p14:creationId xmlns:p14="http://schemas.microsoft.com/office/powerpoint/2010/main" val="275007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805B8-F2A6-4DC0-BF42-168134BFF160}"/>
              </a:ext>
            </a:extLst>
          </p:cNvPr>
          <p:cNvSpPr>
            <a:spLocks noGrp="1"/>
          </p:cNvSpPr>
          <p:nvPr>
            <p:ph type="title"/>
          </p:nvPr>
        </p:nvSpPr>
        <p:spPr/>
        <p:txBody>
          <a:bodyPr/>
          <a:lstStyle/>
          <a:p>
            <a:r>
              <a:rPr lang="pt-BR" dirty="0"/>
              <a:t>Obturador</a:t>
            </a:r>
          </a:p>
        </p:txBody>
      </p:sp>
      <p:pic>
        <p:nvPicPr>
          <p:cNvPr id="4" name="Imagem 3">
            <a:extLst>
              <a:ext uri="{FF2B5EF4-FFF2-40B4-BE49-F238E27FC236}">
                <a16:creationId xmlns:a16="http://schemas.microsoft.com/office/drawing/2014/main" id="{DE30459B-3BF1-4F1A-A753-10F2A27383FC}"/>
              </a:ext>
            </a:extLst>
          </p:cNvPr>
          <p:cNvPicPr>
            <a:picLocks noChangeAspect="1"/>
          </p:cNvPicPr>
          <p:nvPr/>
        </p:nvPicPr>
        <p:blipFill>
          <a:blip r:embed="rId2"/>
          <a:stretch>
            <a:fillRect/>
          </a:stretch>
        </p:blipFill>
        <p:spPr>
          <a:xfrm>
            <a:off x="189298" y="2573807"/>
            <a:ext cx="12002702" cy="1710385"/>
          </a:xfrm>
          <a:prstGeom prst="rect">
            <a:avLst/>
          </a:prstGeom>
        </p:spPr>
      </p:pic>
      <p:sp>
        <p:nvSpPr>
          <p:cNvPr id="8" name="CaixaDeTexto 7">
            <a:extLst>
              <a:ext uri="{FF2B5EF4-FFF2-40B4-BE49-F238E27FC236}">
                <a16:creationId xmlns:a16="http://schemas.microsoft.com/office/drawing/2014/main" id="{821C3ADE-D140-41EB-A1AF-EB2D92BD1B66}"/>
              </a:ext>
            </a:extLst>
          </p:cNvPr>
          <p:cNvSpPr txBox="1"/>
          <p:nvPr/>
        </p:nvSpPr>
        <p:spPr>
          <a:xfrm>
            <a:off x="189298" y="4520980"/>
            <a:ext cx="12050240" cy="646331"/>
          </a:xfrm>
          <a:prstGeom prst="rect">
            <a:avLst/>
          </a:prstGeom>
          <a:noFill/>
        </p:spPr>
        <p:txBody>
          <a:bodyPr wrap="square">
            <a:spAutoFit/>
          </a:bodyPr>
          <a:lstStyle/>
          <a:p>
            <a:r>
              <a:rPr lang="pt-BR" dirty="0"/>
              <a:t>Foto noturna de como maiores tempos de exposição influenciam a formação da imagem. Fotografias obtidas com a mesma abertura do diafragma</a:t>
            </a:r>
          </a:p>
        </p:txBody>
      </p:sp>
    </p:spTree>
    <p:extLst>
      <p:ext uri="{BB962C8B-B14F-4D97-AF65-F5344CB8AC3E}">
        <p14:creationId xmlns:p14="http://schemas.microsoft.com/office/powerpoint/2010/main" val="672634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27A1F-D18C-4915-9ADB-D98C112B9146}"/>
              </a:ext>
            </a:extLst>
          </p:cNvPr>
          <p:cNvSpPr>
            <a:spLocks noGrp="1"/>
          </p:cNvSpPr>
          <p:nvPr>
            <p:ph type="title"/>
          </p:nvPr>
        </p:nvSpPr>
        <p:spPr/>
        <p:txBody>
          <a:bodyPr/>
          <a:lstStyle/>
          <a:p>
            <a:r>
              <a:rPr lang="pt-BR" dirty="0"/>
              <a:t>Obturador</a:t>
            </a:r>
          </a:p>
        </p:txBody>
      </p:sp>
      <p:pic>
        <p:nvPicPr>
          <p:cNvPr id="4" name="Imagem 3">
            <a:extLst>
              <a:ext uri="{FF2B5EF4-FFF2-40B4-BE49-F238E27FC236}">
                <a16:creationId xmlns:a16="http://schemas.microsoft.com/office/drawing/2014/main" id="{05937D95-EF8D-4D70-A2F1-9394798B7AB9}"/>
              </a:ext>
            </a:extLst>
          </p:cNvPr>
          <p:cNvPicPr>
            <a:picLocks noChangeAspect="1"/>
          </p:cNvPicPr>
          <p:nvPr/>
        </p:nvPicPr>
        <p:blipFill>
          <a:blip r:embed="rId2"/>
          <a:stretch>
            <a:fillRect/>
          </a:stretch>
        </p:blipFill>
        <p:spPr>
          <a:xfrm>
            <a:off x="250372" y="1924320"/>
            <a:ext cx="5702559" cy="3804676"/>
          </a:xfrm>
          <a:prstGeom prst="rect">
            <a:avLst/>
          </a:prstGeom>
        </p:spPr>
      </p:pic>
      <p:pic>
        <p:nvPicPr>
          <p:cNvPr id="5" name="Imagem 4">
            <a:extLst>
              <a:ext uri="{FF2B5EF4-FFF2-40B4-BE49-F238E27FC236}">
                <a16:creationId xmlns:a16="http://schemas.microsoft.com/office/drawing/2014/main" id="{7B4F713C-D149-4E7D-8CAB-60D175061DC5}"/>
              </a:ext>
            </a:extLst>
          </p:cNvPr>
          <p:cNvPicPr>
            <a:picLocks noChangeAspect="1"/>
          </p:cNvPicPr>
          <p:nvPr/>
        </p:nvPicPr>
        <p:blipFill>
          <a:blip r:embed="rId3"/>
          <a:stretch>
            <a:fillRect/>
          </a:stretch>
        </p:blipFill>
        <p:spPr>
          <a:xfrm>
            <a:off x="6239071" y="1924320"/>
            <a:ext cx="5702559" cy="3804676"/>
          </a:xfrm>
          <a:prstGeom prst="rect">
            <a:avLst/>
          </a:prstGeom>
        </p:spPr>
      </p:pic>
      <p:sp>
        <p:nvSpPr>
          <p:cNvPr id="7" name="CaixaDeTexto 6">
            <a:extLst>
              <a:ext uri="{FF2B5EF4-FFF2-40B4-BE49-F238E27FC236}">
                <a16:creationId xmlns:a16="http://schemas.microsoft.com/office/drawing/2014/main" id="{D5B3AE5D-E02C-48E8-B020-615D2FC7D585}"/>
              </a:ext>
            </a:extLst>
          </p:cNvPr>
          <p:cNvSpPr txBox="1"/>
          <p:nvPr/>
        </p:nvSpPr>
        <p:spPr>
          <a:xfrm>
            <a:off x="645254" y="5639462"/>
            <a:ext cx="6097554" cy="646331"/>
          </a:xfrm>
          <a:prstGeom prst="rect">
            <a:avLst/>
          </a:prstGeom>
          <a:noFill/>
        </p:spPr>
        <p:txBody>
          <a:bodyPr wrap="square">
            <a:spAutoFit/>
          </a:bodyPr>
          <a:lstStyle/>
          <a:p>
            <a:endParaRPr lang="pt-BR" dirty="0"/>
          </a:p>
          <a:p>
            <a:r>
              <a:rPr lang="pt-BR" dirty="0"/>
              <a:t>Velocidade alta do obturador (exposição curta)</a:t>
            </a:r>
          </a:p>
        </p:txBody>
      </p:sp>
      <p:sp>
        <p:nvSpPr>
          <p:cNvPr id="9" name="CaixaDeTexto 8">
            <a:extLst>
              <a:ext uri="{FF2B5EF4-FFF2-40B4-BE49-F238E27FC236}">
                <a16:creationId xmlns:a16="http://schemas.microsoft.com/office/drawing/2014/main" id="{6F15C477-6136-4C29-9506-C1C644C0C885}"/>
              </a:ext>
            </a:extLst>
          </p:cNvPr>
          <p:cNvSpPr txBox="1"/>
          <p:nvPr/>
        </p:nvSpPr>
        <p:spPr>
          <a:xfrm>
            <a:off x="6587455" y="5916461"/>
            <a:ext cx="6094602" cy="369332"/>
          </a:xfrm>
          <a:prstGeom prst="rect">
            <a:avLst/>
          </a:prstGeom>
          <a:noFill/>
        </p:spPr>
        <p:txBody>
          <a:bodyPr wrap="square">
            <a:spAutoFit/>
          </a:bodyPr>
          <a:lstStyle/>
          <a:p>
            <a:r>
              <a:rPr lang="pt-BR" dirty="0"/>
              <a:t>Velocidade baixa do obturador (exposição longa)</a:t>
            </a:r>
          </a:p>
        </p:txBody>
      </p:sp>
    </p:spTree>
    <p:extLst>
      <p:ext uri="{BB962C8B-B14F-4D97-AF65-F5344CB8AC3E}">
        <p14:creationId xmlns:p14="http://schemas.microsoft.com/office/powerpoint/2010/main" val="3733119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9AB1C0B-3C84-4E0C-9151-CA3F86A16C12}"/>
              </a:ext>
            </a:extLst>
          </p:cNvPr>
          <p:cNvPicPr>
            <a:picLocks noChangeAspect="1"/>
          </p:cNvPicPr>
          <p:nvPr/>
        </p:nvPicPr>
        <p:blipFill>
          <a:blip r:embed="rId2"/>
          <a:stretch>
            <a:fillRect/>
          </a:stretch>
        </p:blipFill>
        <p:spPr>
          <a:xfrm>
            <a:off x="392324" y="1999278"/>
            <a:ext cx="11407352" cy="2859443"/>
          </a:xfrm>
          <a:prstGeom prst="rect">
            <a:avLst/>
          </a:prstGeom>
        </p:spPr>
      </p:pic>
    </p:spTree>
    <p:extLst>
      <p:ext uri="{BB962C8B-B14F-4D97-AF65-F5344CB8AC3E}">
        <p14:creationId xmlns:p14="http://schemas.microsoft.com/office/powerpoint/2010/main" val="1858772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96FE7-87DB-43AF-9EFC-97F791C4975B}"/>
              </a:ext>
            </a:extLst>
          </p:cNvPr>
          <p:cNvSpPr>
            <a:spLocks noGrp="1"/>
          </p:cNvSpPr>
          <p:nvPr>
            <p:ph type="title"/>
          </p:nvPr>
        </p:nvSpPr>
        <p:spPr/>
        <p:txBody>
          <a:bodyPr/>
          <a:lstStyle/>
          <a:p>
            <a:r>
              <a:rPr lang="pt-BR" dirty="0"/>
              <a:t>Sensibilidade do Sensor (Escala ISO)</a:t>
            </a:r>
          </a:p>
        </p:txBody>
      </p:sp>
      <p:sp>
        <p:nvSpPr>
          <p:cNvPr id="3" name="Espaço Reservado para Conteúdo 2">
            <a:extLst>
              <a:ext uri="{FF2B5EF4-FFF2-40B4-BE49-F238E27FC236}">
                <a16:creationId xmlns:a16="http://schemas.microsoft.com/office/drawing/2014/main" id="{D9D5C24A-B24E-4A04-A17B-D4FCB1E59BFA}"/>
              </a:ext>
            </a:extLst>
          </p:cNvPr>
          <p:cNvSpPr>
            <a:spLocks noGrp="1"/>
          </p:cNvSpPr>
          <p:nvPr>
            <p:ph idx="1"/>
          </p:nvPr>
        </p:nvSpPr>
        <p:spPr/>
        <p:txBody>
          <a:bodyPr/>
          <a:lstStyle/>
          <a:p>
            <a:r>
              <a:rPr lang="pt-BR" dirty="0"/>
              <a:t>ASA - </a:t>
            </a:r>
            <a:r>
              <a:rPr lang="pt-BR" dirty="0">
                <a:solidFill>
                  <a:srgbClr val="272626"/>
                </a:solidFill>
                <a:latin typeface="Arial" panose="020B0604020202020204" pitchFamily="34" charset="0"/>
              </a:rPr>
              <a:t>I</a:t>
            </a:r>
            <a:r>
              <a:rPr lang="pt-BR" b="0" i="0" dirty="0">
                <a:solidFill>
                  <a:srgbClr val="272626"/>
                </a:solidFill>
                <a:effectLst/>
                <a:latin typeface="Arial" panose="020B0604020202020204" pitchFamily="34" charset="0"/>
              </a:rPr>
              <a:t>ndica a sensibilidade da película à luz.</a:t>
            </a:r>
          </a:p>
          <a:p>
            <a:r>
              <a:rPr lang="pt-BR" b="0" i="0" dirty="0">
                <a:solidFill>
                  <a:srgbClr val="272626"/>
                </a:solidFill>
                <a:effectLst/>
                <a:latin typeface="Arial" panose="020B0604020202020204" pitchFamily="34" charset="0"/>
              </a:rPr>
              <a:t>Um filme vem com um número associado: 100, 200, 400, 800…</a:t>
            </a:r>
          </a:p>
          <a:p>
            <a:r>
              <a:rPr lang="pt-BR" b="0" i="0" dirty="0">
                <a:solidFill>
                  <a:srgbClr val="272626"/>
                </a:solidFill>
                <a:effectLst/>
                <a:latin typeface="Arial" panose="020B0604020202020204" pitchFamily="34" charset="0"/>
              </a:rPr>
              <a:t>Quanto menor o número associado à película, menor a sensibilidade da película à luz; </a:t>
            </a:r>
          </a:p>
          <a:p>
            <a:r>
              <a:rPr lang="pt-BR" dirty="0">
                <a:solidFill>
                  <a:srgbClr val="272626"/>
                </a:solidFill>
                <a:latin typeface="Arial" panose="020B0604020202020204" pitchFamily="34" charset="0"/>
              </a:rPr>
              <a:t>S</a:t>
            </a:r>
            <a:r>
              <a:rPr lang="pt-BR" b="0" i="0" dirty="0">
                <a:solidFill>
                  <a:srgbClr val="272626"/>
                </a:solidFill>
                <a:effectLst/>
                <a:latin typeface="Arial" panose="020B0604020202020204" pitchFamily="34" charset="0"/>
              </a:rPr>
              <a:t>ignificando que o grão da película é mais fino, logo deixa “entrar menos luz”. Portanto, quanto menor a iluminação maior deverá ser o valor do ASA da película.</a:t>
            </a:r>
            <a:endParaRPr lang="pt-BR" dirty="0"/>
          </a:p>
        </p:txBody>
      </p:sp>
    </p:spTree>
    <p:extLst>
      <p:ext uri="{BB962C8B-B14F-4D97-AF65-F5344CB8AC3E}">
        <p14:creationId xmlns:p14="http://schemas.microsoft.com/office/powerpoint/2010/main" val="26497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6CF75ED-E1DB-4A26-B6E6-43DFD34A3EB3}"/>
              </a:ext>
            </a:extLst>
          </p:cNvPr>
          <p:cNvPicPr>
            <a:picLocks noChangeAspect="1"/>
          </p:cNvPicPr>
          <p:nvPr/>
        </p:nvPicPr>
        <p:blipFill>
          <a:blip r:embed="rId2"/>
          <a:stretch>
            <a:fillRect/>
          </a:stretch>
        </p:blipFill>
        <p:spPr>
          <a:xfrm>
            <a:off x="516170" y="825079"/>
            <a:ext cx="11159660" cy="5207841"/>
          </a:xfrm>
          <a:prstGeom prst="rect">
            <a:avLst/>
          </a:prstGeom>
        </p:spPr>
      </p:pic>
    </p:spTree>
    <p:extLst>
      <p:ext uri="{BB962C8B-B14F-4D97-AF65-F5344CB8AC3E}">
        <p14:creationId xmlns:p14="http://schemas.microsoft.com/office/powerpoint/2010/main" val="1816883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4BA0A6-E7EC-41E5-8C36-8DC4320F402F}"/>
              </a:ext>
            </a:extLst>
          </p:cNvPr>
          <p:cNvSpPr>
            <a:spLocks noGrp="1"/>
          </p:cNvSpPr>
          <p:nvPr>
            <p:ph type="title"/>
          </p:nvPr>
        </p:nvSpPr>
        <p:spPr/>
        <p:txBody>
          <a:bodyPr/>
          <a:lstStyle/>
          <a:p>
            <a:r>
              <a:rPr lang="pt-BR" dirty="0"/>
              <a:t>Sensibilidade do Sensor (Escala ISO)</a:t>
            </a:r>
          </a:p>
        </p:txBody>
      </p:sp>
      <p:sp>
        <p:nvSpPr>
          <p:cNvPr id="3" name="Espaço Reservado para Conteúdo 2">
            <a:extLst>
              <a:ext uri="{FF2B5EF4-FFF2-40B4-BE49-F238E27FC236}">
                <a16:creationId xmlns:a16="http://schemas.microsoft.com/office/drawing/2014/main" id="{B4A63421-3378-4D94-9A83-FF24E2A6E786}"/>
              </a:ext>
            </a:extLst>
          </p:cNvPr>
          <p:cNvSpPr>
            <a:spLocks noGrp="1"/>
          </p:cNvSpPr>
          <p:nvPr>
            <p:ph idx="1"/>
          </p:nvPr>
        </p:nvSpPr>
        <p:spPr/>
        <p:txBody>
          <a:bodyPr/>
          <a:lstStyle/>
          <a:p>
            <a:r>
              <a:rPr lang="pt-BR" dirty="0"/>
              <a:t>O ISO mede a sensibilidade do sensor da luz da câmara fotográfica.</a:t>
            </a:r>
          </a:p>
          <a:p>
            <a:r>
              <a:rPr lang="pt-BR" dirty="0"/>
              <a:t>Quanto menor o ISO, menor a sensibilidade da câmara à luz, obtendo um grão da imagem mais fino.</a:t>
            </a:r>
          </a:p>
        </p:txBody>
      </p:sp>
      <p:pic>
        <p:nvPicPr>
          <p:cNvPr id="4" name="Imagem 3">
            <a:extLst>
              <a:ext uri="{FF2B5EF4-FFF2-40B4-BE49-F238E27FC236}">
                <a16:creationId xmlns:a16="http://schemas.microsoft.com/office/drawing/2014/main" id="{D93CD8FF-CD76-438A-A91E-837688825D66}"/>
              </a:ext>
            </a:extLst>
          </p:cNvPr>
          <p:cNvPicPr>
            <a:picLocks noChangeAspect="1"/>
          </p:cNvPicPr>
          <p:nvPr/>
        </p:nvPicPr>
        <p:blipFill>
          <a:blip r:embed="rId2"/>
          <a:stretch>
            <a:fillRect/>
          </a:stretch>
        </p:blipFill>
        <p:spPr>
          <a:xfrm>
            <a:off x="838200" y="3799098"/>
            <a:ext cx="10615469" cy="2377865"/>
          </a:xfrm>
          <a:prstGeom prst="rect">
            <a:avLst/>
          </a:prstGeom>
        </p:spPr>
      </p:pic>
    </p:spTree>
    <p:extLst>
      <p:ext uri="{BB962C8B-B14F-4D97-AF65-F5344CB8AC3E}">
        <p14:creationId xmlns:p14="http://schemas.microsoft.com/office/powerpoint/2010/main" val="379995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D50448F-DF3E-4CDD-86F2-F22396E36193}"/>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734071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0A30088-472B-463B-BBE5-FB68DFBEF2E9}"/>
              </a:ext>
            </a:extLst>
          </p:cNvPr>
          <p:cNvPicPr>
            <a:picLocks noChangeAspect="1"/>
          </p:cNvPicPr>
          <p:nvPr/>
        </p:nvPicPr>
        <p:blipFill>
          <a:blip r:embed="rId2"/>
          <a:stretch>
            <a:fillRect/>
          </a:stretch>
        </p:blipFill>
        <p:spPr>
          <a:xfrm>
            <a:off x="1675804" y="0"/>
            <a:ext cx="8840391" cy="6858000"/>
          </a:xfrm>
          <a:prstGeom prst="rect">
            <a:avLst/>
          </a:prstGeom>
        </p:spPr>
      </p:pic>
    </p:spTree>
    <p:extLst>
      <p:ext uri="{BB962C8B-B14F-4D97-AF65-F5344CB8AC3E}">
        <p14:creationId xmlns:p14="http://schemas.microsoft.com/office/powerpoint/2010/main" val="127539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0BC8D27-BC31-4CD6-9626-53D50B99EBA2}"/>
              </a:ext>
            </a:extLst>
          </p:cNvPr>
          <p:cNvPicPr>
            <a:picLocks noChangeAspect="1"/>
          </p:cNvPicPr>
          <p:nvPr/>
        </p:nvPicPr>
        <p:blipFill>
          <a:blip r:embed="rId2"/>
          <a:stretch>
            <a:fillRect/>
          </a:stretch>
        </p:blipFill>
        <p:spPr>
          <a:xfrm>
            <a:off x="1740954" y="643467"/>
            <a:ext cx="8710092" cy="5571066"/>
          </a:xfrm>
          <a:prstGeom prst="rect">
            <a:avLst/>
          </a:prstGeom>
        </p:spPr>
      </p:pic>
    </p:spTree>
    <p:extLst>
      <p:ext uri="{BB962C8B-B14F-4D97-AF65-F5344CB8AC3E}">
        <p14:creationId xmlns:p14="http://schemas.microsoft.com/office/powerpoint/2010/main" val="1594372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ED49D-16A2-425C-9DE1-A311359F7068}"/>
              </a:ext>
            </a:extLst>
          </p:cNvPr>
          <p:cNvSpPr>
            <a:spLocks noGrp="1"/>
          </p:cNvSpPr>
          <p:nvPr>
            <p:ph type="title"/>
          </p:nvPr>
        </p:nvSpPr>
        <p:spPr/>
        <p:txBody>
          <a:bodyPr/>
          <a:lstStyle/>
          <a:p>
            <a:r>
              <a:rPr lang="pt-BR" dirty="0"/>
              <a:t>Sensores de Câmeras Digitais</a:t>
            </a:r>
          </a:p>
        </p:txBody>
      </p:sp>
      <p:sp>
        <p:nvSpPr>
          <p:cNvPr id="3" name="Espaço Reservado para Conteúdo 2">
            <a:extLst>
              <a:ext uri="{FF2B5EF4-FFF2-40B4-BE49-F238E27FC236}">
                <a16:creationId xmlns:a16="http://schemas.microsoft.com/office/drawing/2014/main" id="{C98DE8CC-EE14-4A79-B4AF-13C681CC4C8A}"/>
              </a:ext>
            </a:extLst>
          </p:cNvPr>
          <p:cNvSpPr>
            <a:spLocks noGrp="1"/>
          </p:cNvSpPr>
          <p:nvPr>
            <p:ph idx="1"/>
          </p:nvPr>
        </p:nvSpPr>
        <p:spPr/>
        <p:txBody>
          <a:bodyPr/>
          <a:lstStyle/>
          <a:p>
            <a:r>
              <a:rPr lang="pt-BR" dirty="0"/>
              <a:t>Um sensor de imagem digital capta a luminosidade das imagens que são projetadas sobre ele continuamente e dá início ao processo de captura de uma instância ou de uma sequência de instâncias da imagem consecutivamente.</a:t>
            </a:r>
          </a:p>
          <a:p>
            <a:r>
              <a:rPr lang="pt-BR" dirty="0"/>
              <a:t>Chip que pode contar com dezenas de milhões de transdutores fotossensíveis (</a:t>
            </a:r>
            <a:r>
              <a:rPr lang="pt-BR" dirty="0" err="1"/>
              <a:t>photosites</a:t>
            </a:r>
            <a:r>
              <a:rPr lang="pt-BR" dirty="0"/>
              <a:t>), cada um deles capaz de converter a energia luminosa de um ponto da imagem em carga elétrica para ser lida ou gravada posteriormente na forma de imagem digitalizada em valores numéricos.</a:t>
            </a:r>
          </a:p>
        </p:txBody>
      </p:sp>
    </p:spTree>
    <p:extLst>
      <p:ext uri="{BB962C8B-B14F-4D97-AF65-F5344CB8AC3E}">
        <p14:creationId xmlns:p14="http://schemas.microsoft.com/office/powerpoint/2010/main" val="3791449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4BE3F3DF-DABE-4E5D-9374-46F0DD3E67F9}"/>
              </a:ext>
            </a:extLst>
          </p:cNvPr>
          <p:cNvPicPr>
            <a:picLocks noChangeAspect="1"/>
          </p:cNvPicPr>
          <p:nvPr/>
        </p:nvPicPr>
        <p:blipFill>
          <a:blip r:embed="rId2"/>
          <a:stretch>
            <a:fillRect/>
          </a:stretch>
        </p:blipFill>
        <p:spPr>
          <a:xfrm>
            <a:off x="2067569" y="457200"/>
            <a:ext cx="8056862" cy="6284353"/>
          </a:xfrm>
          <a:prstGeom prst="rect">
            <a:avLst/>
          </a:prstGeom>
        </p:spPr>
      </p:pic>
    </p:spTree>
    <p:extLst>
      <p:ext uri="{BB962C8B-B14F-4D97-AF65-F5344CB8AC3E}">
        <p14:creationId xmlns:p14="http://schemas.microsoft.com/office/powerpoint/2010/main" val="131687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33CE1-9F5D-4D76-ACBA-B80B8B51974B}"/>
              </a:ext>
            </a:extLst>
          </p:cNvPr>
          <p:cNvSpPr>
            <a:spLocks noGrp="1"/>
          </p:cNvSpPr>
          <p:nvPr>
            <p:ph type="title"/>
          </p:nvPr>
        </p:nvSpPr>
        <p:spPr/>
        <p:txBody>
          <a:bodyPr/>
          <a:lstStyle/>
          <a:p>
            <a:r>
              <a:rPr lang="pt-BR" dirty="0"/>
              <a:t>Sensores de Câmeras Digitais</a:t>
            </a:r>
          </a:p>
        </p:txBody>
      </p:sp>
      <p:sp>
        <p:nvSpPr>
          <p:cNvPr id="3" name="Espaço Reservado para Conteúdo 2">
            <a:extLst>
              <a:ext uri="{FF2B5EF4-FFF2-40B4-BE49-F238E27FC236}">
                <a16:creationId xmlns:a16="http://schemas.microsoft.com/office/drawing/2014/main" id="{D2F7422F-316E-4CB0-A566-4827FDA49EA2}"/>
              </a:ext>
            </a:extLst>
          </p:cNvPr>
          <p:cNvSpPr>
            <a:spLocks noGrp="1"/>
          </p:cNvSpPr>
          <p:nvPr>
            <p:ph idx="1"/>
          </p:nvPr>
        </p:nvSpPr>
        <p:spPr>
          <a:xfrm>
            <a:off x="231710" y="5371058"/>
            <a:ext cx="10515600" cy="1325563"/>
          </a:xfrm>
        </p:spPr>
        <p:txBody>
          <a:bodyPr/>
          <a:lstStyle/>
          <a:p>
            <a:r>
              <a:rPr lang="pt-BR" dirty="0"/>
              <a:t>CCD (Charge </a:t>
            </a:r>
            <a:r>
              <a:rPr lang="pt-BR" dirty="0" err="1"/>
              <a:t>Coupled</a:t>
            </a:r>
            <a:r>
              <a:rPr lang="pt-BR" dirty="0"/>
              <a:t> Device) </a:t>
            </a:r>
          </a:p>
          <a:p>
            <a:pPr lvl="1"/>
            <a:r>
              <a:rPr lang="pt-BR" dirty="0"/>
              <a:t>CCD Passivo</a:t>
            </a:r>
          </a:p>
          <a:p>
            <a:pPr lvl="1"/>
            <a:r>
              <a:rPr lang="pt-BR" dirty="0"/>
              <a:t>CCD Ativo (CMOS)</a:t>
            </a:r>
          </a:p>
        </p:txBody>
      </p:sp>
      <p:pic>
        <p:nvPicPr>
          <p:cNvPr id="5" name="Imagem 4">
            <a:extLst>
              <a:ext uri="{FF2B5EF4-FFF2-40B4-BE49-F238E27FC236}">
                <a16:creationId xmlns:a16="http://schemas.microsoft.com/office/drawing/2014/main" id="{FB68C43A-B6BB-49AB-89B2-5D0F7E864544}"/>
              </a:ext>
            </a:extLst>
          </p:cNvPr>
          <p:cNvPicPr>
            <a:picLocks noChangeAspect="1"/>
          </p:cNvPicPr>
          <p:nvPr/>
        </p:nvPicPr>
        <p:blipFill>
          <a:blip r:embed="rId2"/>
          <a:stretch>
            <a:fillRect/>
          </a:stretch>
        </p:blipFill>
        <p:spPr>
          <a:xfrm>
            <a:off x="1325627" y="1325146"/>
            <a:ext cx="8731329" cy="3806690"/>
          </a:xfrm>
          <a:prstGeom prst="rect">
            <a:avLst/>
          </a:prstGeom>
        </p:spPr>
      </p:pic>
    </p:spTree>
    <p:extLst>
      <p:ext uri="{BB962C8B-B14F-4D97-AF65-F5344CB8AC3E}">
        <p14:creationId xmlns:p14="http://schemas.microsoft.com/office/powerpoint/2010/main" val="2682395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Teoria da FOTOGRAFIA">
            <a:extLst>
              <a:ext uri="{FF2B5EF4-FFF2-40B4-BE49-F238E27FC236}">
                <a16:creationId xmlns:a16="http://schemas.microsoft.com/office/drawing/2014/main" id="{50B2B76E-15E7-4981-8E48-4DC2568C7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1134"/>
            <a:ext cx="12172994" cy="567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566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94101F6-FFCE-451E-BA80-ABDEE87A543D}"/>
              </a:ext>
            </a:extLst>
          </p:cNvPr>
          <p:cNvPicPr>
            <a:picLocks noChangeAspect="1"/>
          </p:cNvPicPr>
          <p:nvPr/>
        </p:nvPicPr>
        <p:blipFill>
          <a:blip r:embed="rId2"/>
          <a:stretch>
            <a:fillRect/>
          </a:stretch>
        </p:blipFill>
        <p:spPr>
          <a:xfrm>
            <a:off x="381000" y="966787"/>
            <a:ext cx="11430000" cy="4924425"/>
          </a:xfrm>
          <a:prstGeom prst="rect">
            <a:avLst/>
          </a:prstGeom>
        </p:spPr>
      </p:pic>
    </p:spTree>
    <p:extLst>
      <p:ext uri="{BB962C8B-B14F-4D97-AF65-F5344CB8AC3E}">
        <p14:creationId xmlns:p14="http://schemas.microsoft.com/office/powerpoint/2010/main" val="3340837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C2102-D9E6-4AC4-9BD6-F3CAC2AFADD4}"/>
              </a:ext>
            </a:extLst>
          </p:cNvPr>
          <p:cNvSpPr>
            <a:spLocks noGrp="1"/>
          </p:cNvSpPr>
          <p:nvPr>
            <p:ph type="title"/>
          </p:nvPr>
        </p:nvSpPr>
        <p:spPr/>
        <p:txBody>
          <a:bodyPr/>
          <a:lstStyle/>
          <a:p>
            <a:r>
              <a:rPr lang="pt-BR" dirty="0"/>
              <a:t>Sensor Full Frame e APS-C</a:t>
            </a:r>
          </a:p>
        </p:txBody>
      </p:sp>
      <p:pic>
        <p:nvPicPr>
          <p:cNvPr id="3" name="Imagem 2">
            <a:extLst>
              <a:ext uri="{FF2B5EF4-FFF2-40B4-BE49-F238E27FC236}">
                <a16:creationId xmlns:a16="http://schemas.microsoft.com/office/drawing/2014/main" id="{B2377B61-B524-4E91-AB73-0CFCF5D97A58}"/>
              </a:ext>
            </a:extLst>
          </p:cNvPr>
          <p:cNvPicPr>
            <a:picLocks noChangeAspect="1"/>
          </p:cNvPicPr>
          <p:nvPr/>
        </p:nvPicPr>
        <p:blipFill>
          <a:blip r:embed="rId2"/>
          <a:stretch>
            <a:fillRect/>
          </a:stretch>
        </p:blipFill>
        <p:spPr>
          <a:xfrm>
            <a:off x="1814366" y="1615460"/>
            <a:ext cx="8563268" cy="5018914"/>
          </a:xfrm>
          <a:prstGeom prst="rect">
            <a:avLst/>
          </a:prstGeom>
        </p:spPr>
      </p:pic>
    </p:spTree>
    <p:extLst>
      <p:ext uri="{BB962C8B-B14F-4D97-AF65-F5344CB8AC3E}">
        <p14:creationId xmlns:p14="http://schemas.microsoft.com/office/powerpoint/2010/main" val="441766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9246B5-E51D-412D-AEB6-0FDC5EEEE547}"/>
              </a:ext>
            </a:extLst>
          </p:cNvPr>
          <p:cNvSpPr>
            <a:spLocks noGrp="1"/>
          </p:cNvSpPr>
          <p:nvPr>
            <p:ph type="title"/>
          </p:nvPr>
        </p:nvSpPr>
        <p:spPr/>
        <p:txBody>
          <a:bodyPr/>
          <a:lstStyle/>
          <a:p>
            <a:r>
              <a:rPr lang="pt-BR" dirty="0"/>
              <a:t>Sensor Full Frame e APS-C</a:t>
            </a:r>
          </a:p>
        </p:txBody>
      </p:sp>
      <p:pic>
        <p:nvPicPr>
          <p:cNvPr id="3" name="Imagem 2">
            <a:extLst>
              <a:ext uri="{FF2B5EF4-FFF2-40B4-BE49-F238E27FC236}">
                <a16:creationId xmlns:a16="http://schemas.microsoft.com/office/drawing/2014/main" id="{B4A0C9AD-1A2E-453C-8163-9BB8621C634C}"/>
              </a:ext>
            </a:extLst>
          </p:cNvPr>
          <p:cNvPicPr>
            <a:picLocks noChangeAspect="1"/>
          </p:cNvPicPr>
          <p:nvPr/>
        </p:nvPicPr>
        <p:blipFill>
          <a:blip r:embed="rId2"/>
          <a:stretch>
            <a:fillRect/>
          </a:stretch>
        </p:blipFill>
        <p:spPr>
          <a:xfrm>
            <a:off x="1715915" y="1765333"/>
            <a:ext cx="8760169" cy="4829856"/>
          </a:xfrm>
          <a:prstGeom prst="rect">
            <a:avLst/>
          </a:prstGeom>
        </p:spPr>
      </p:pic>
    </p:spTree>
    <p:extLst>
      <p:ext uri="{BB962C8B-B14F-4D97-AF65-F5344CB8AC3E}">
        <p14:creationId xmlns:p14="http://schemas.microsoft.com/office/powerpoint/2010/main" val="74876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AC6F2A-A1D4-4675-B1E0-81054BD3DCF8}"/>
              </a:ext>
            </a:extLst>
          </p:cNvPr>
          <p:cNvSpPr>
            <a:spLocks noGrp="1"/>
          </p:cNvSpPr>
          <p:nvPr>
            <p:ph type="title"/>
          </p:nvPr>
        </p:nvSpPr>
        <p:spPr>
          <a:xfrm>
            <a:off x="838200" y="365125"/>
            <a:ext cx="5012094" cy="1325563"/>
          </a:xfrm>
        </p:spPr>
        <p:txBody>
          <a:bodyPr/>
          <a:lstStyle/>
          <a:p>
            <a:r>
              <a:rPr lang="pt-BR" dirty="0"/>
              <a:t>Sensor Full Frame</a:t>
            </a:r>
          </a:p>
        </p:txBody>
      </p:sp>
      <p:pic>
        <p:nvPicPr>
          <p:cNvPr id="3" name="Imagem 2">
            <a:extLst>
              <a:ext uri="{FF2B5EF4-FFF2-40B4-BE49-F238E27FC236}">
                <a16:creationId xmlns:a16="http://schemas.microsoft.com/office/drawing/2014/main" id="{82C7D113-90F3-4DAD-9431-548A158D146E}"/>
              </a:ext>
            </a:extLst>
          </p:cNvPr>
          <p:cNvPicPr>
            <a:picLocks noChangeAspect="1"/>
          </p:cNvPicPr>
          <p:nvPr/>
        </p:nvPicPr>
        <p:blipFill>
          <a:blip r:embed="rId2"/>
          <a:stretch>
            <a:fillRect/>
          </a:stretch>
        </p:blipFill>
        <p:spPr>
          <a:xfrm>
            <a:off x="7411617" y="0"/>
            <a:ext cx="4572000" cy="6858000"/>
          </a:xfrm>
          <a:prstGeom prst="rect">
            <a:avLst/>
          </a:prstGeom>
        </p:spPr>
      </p:pic>
      <p:pic>
        <p:nvPicPr>
          <p:cNvPr id="4" name="Imagem 3">
            <a:extLst>
              <a:ext uri="{FF2B5EF4-FFF2-40B4-BE49-F238E27FC236}">
                <a16:creationId xmlns:a16="http://schemas.microsoft.com/office/drawing/2014/main" id="{BE04330B-B214-4D9B-AD22-131E549700FC}"/>
              </a:ext>
            </a:extLst>
          </p:cNvPr>
          <p:cNvPicPr>
            <a:picLocks noChangeAspect="1"/>
          </p:cNvPicPr>
          <p:nvPr/>
        </p:nvPicPr>
        <p:blipFill>
          <a:blip r:embed="rId3"/>
          <a:stretch>
            <a:fillRect/>
          </a:stretch>
        </p:blipFill>
        <p:spPr>
          <a:xfrm>
            <a:off x="130629" y="1592764"/>
            <a:ext cx="7016620" cy="5265236"/>
          </a:xfrm>
          <a:prstGeom prst="rect">
            <a:avLst/>
          </a:prstGeom>
        </p:spPr>
      </p:pic>
    </p:spTree>
    <p:extLst>
      <p:ext uri="{BB962C8B-B14F-4D97-AF65-F5344CB8AC3E}">
        <p14:creationId xmlns:p14="http://schemas.microsoft.com/office/powerpoint/2010/main" val="1616850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7E838-B0FF-4C33-985A-E8523E7D26BE}"/>
              </a:ext>
            </a:extLst>
          </p:cNvPr>
          <p:cNvSpPr>
            <a:spLocks noGrp="1"/>
          </p:cNvSpPr>
          <p:nvPr>
            <p:ph type="title"/>
          </p:nvPr>
        </p:nvSpPr>
        <p:spPr/>
        <p:txBody>
          <a:bodyPr/>
          <a:lstStyle/>
          <a:p>
            <a:r>
              <a:rPr lang="pt-BR" dirty="0"/>
              <a:t>Atividades Assíncrona</a:t>
            </a:r>
          </a:p>
        </p:txBody>
      </p:sp>
      <p:pic>
        <p:nvPicPr>
          <p:cNvPr id="7" name="Imagem 6">
            <a:extLst>
              <a:ext uri="{FF2B5EF4-FFF2-40B4-BE49-F238E27FC236}">
                <a16:creationId xmlns:a16="http://schemas.microsoft.com/office/drawing/2014/main" id="{37FE0DB3-B354-449C-9CFB-762A20E403DA}"/>
              </a:ext>
            </a:extLst>
          </p:cNvPr>
          <p:cNvPicPr>
            <a:picLocks noChangeAspect="1"/>
          </p:cNvPicPr>
          <p:nvPr/>
        </p:nvPicPr>
        <p:blipFill>
          <a:blip r:embed="rId2"/>
          <a:stretch>
            <a:fillRect/>
          </a:stretch>
        </p:blipFill>
        <p:spPr>
          <a:xfrm>
            <a:off x="558152" y="1690688"/>
            <a:ext cx="11075696" cy="4788298"/>
          </a:xfrm>
          <a:prstGeom prst="rect">
            <a:avLst/>
          </a:prstGeom>
        </p:spPr>
      </p:pic>
    </p:spTree>
    <p:extLst>
      <p:ext uri="{BB962C8B-B14F-4D97-AF65-F5344CB8AC3E}">
        <p14:creationId xmlns:p14="http://schemas.microsoft.com/office/powerpoint/2010/main" val="48690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624A87B-D52B-4E04-BDB6-DEBAB196EE5A}"/>
              </a:ext>
            </a:extLst>
          </p:cNvPr>
          <p:cNvPicPr>
            <a:picLocks noChangeAspect="1"/>
          </p:cNvPicPr>
          <p:nvPr/>
        </p:nvPicPr>
        <p:blipFill>
          <a:blip r:embed="rId2"/>
          <a:stretch>
            <a:fillRect/>
          </a:stretch>
        </p:blipFill>
        <p:spPr>
          <a:xfrm>
            <a:off x="2244653" y="643466"/>
            <a:ext cx="7702694" cy="5571067"/>
          </a:xfrm>
          <a:prstGeom prst="rect">
            <a:avLst/>
          </a:prstGeom>
        </p:spPr>
      </p:pic>
    </p:spTree>
    <p:extLst>
      <p:ext uri="{BB962C8B-B14F-4D97-AF65-F5344CB8AC3E}">
        <p14:creationId xmlns:p14="http://schemas.microsoft.com/office/powerpoint/2010/main" val="94888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5B83A7-D6D5-4325-B075-203F09A99B85}"/>
              </a:ext>
            </a:extLst>
          </p:cNvPr>
          <p:cNvPicPr>
            <a:picLocks noChangeAspect="1"/>
          </p:cNvPicPr>
          <p:nvPr/>
        </p:nvPicPr>
        <p:blipFill>
          <a:blip r:embed="rId2"/>
          <a:stretch>
            <a:fillRect/>
          </a:stretch>
        </p:blipFill>
        <p:spPr>
          <a:xfrm>
            <a:off x="828526" y="324188"/>
            <a:ext cx="10534948" cy="6209624"/>
          </a:xfrm>
          <a:prstGeom prst="rect">
            <a:avLst/>
          </a:prstGeom>
        </p:spPr>
      </p:pic>
    </p:spTree>
    <p:extLst>
      <p:ext uri="{BB962C8B-B14F-4D97-AF65-F5344CB8AC3E}">
        <p14:creationId xmlns:p14="http://schemas.microsoft.com/office/powerpoint/2010/main" val="83670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1DBDA-A0B5-4D3E-8BE8-B1769AA5B30D}"/>
              </a:ext>
            </a:extLst>
          </p:cNvPr>
          <p:cNvSpPr>
            <a:spLocks noGrp="1"/>
          </p:cNvSpPr>
          <p:nvPr>
            <p:ph type="title"/>
          </p:nvPr>
        </p:nvSpPr>
        <p:spPr/>
        <p:txBody>
          <a:bodyPr/>
          <a:lstStyle/>
          <a:p>
            <a:r>
              <a:rPr lang="pt-BR" dirty="0"/>
              <a:t>Câmeras Fotográficas</a:t>
            </a:r>
          </a:p>
        </p:txBody>
      </p:sp>
      <p:sp>
        <p:nvSpPr>
          <p:cNvPr id="3" name="Espaço Reservado para Conteúdo 2">
            <a:extLst>
              <a:ext uri="{FF2B5EF4-FFF2-40B4-BE49-F238E27FC236}">
                <a16:creationId xmlns:a16="http://schemas.microsoft.com/office/drawing/2014/main" id="{D9AED75A-2BBB-4DA9-8CAB-E11D700DCF63}"/>
              </a:ext>
            </a:extLst>
          </p:cNvPr>
          <p:cNvSpPr>
            <a:spLocks noGrp="1"/>
          </p:cNvSpPr>
          <p:nvPr>
            <p:ph idx="1"/>
          </p:nvPr>
        </p:nvSpPr>
        <p:spPr/>
        <p:txBody>
          <a:bodyPr/>
          <a:lstStyle/>
          <a:p>
            <a:r>
              <a:rPr lang="pt-BR" dirty="0"/>
              <a:t>Categorias:</a:t>
            </a:r>
          </a:p>
          <a:p>
            <a:pPr lvl="1"/>
            <a:r>
              <a:rPr lang="pt-BR" dirty="0"/>
              <a:t>Compactas</a:t>
            </a:r>
          </a:p>
          <a:p>
            <a:pPr lvl="1"/>
            <a:r>
              <a:rPr lang="pt-BR" dirty="0" err="1"/>
              <a:t>Superzoom</a:t>
            </a:r>
            <a:endParaRPr lang="pt-BR" dirty="0"/>
          </a:p>
          <a:p>
            <a:pPr lvl="1"/>
            <a:r>
              <a:rPr lang="pt-BR" dirty="0" err="1"/>
              <a:t>Mirrorless</a:t>
            </a:r>
            <a:endParaRPr lang="pt-BR" dirty="0"/>
          </a:p>
          <a:p>
            <a:pPr lvl="1"/>
            <a:r>
              <a:rPr lang="pt-BR" dirty="0"/>
              <a:t>Câmeras com recursos especiais</a:t>
            </a:r>
          </a:p>
          <a:p>
            <a:pPr lvl="2"/>
            <a:r>
              <a:rPr lang="pt-BR" dirty="0"/>
              <a:t>Câmeras de ação</a:t>
            </a:r>
          </a:p>
          <a:p>
            <a:pPr lvl="2"/>
            <a:r>
              <a:rPr lang="pt-BR" dirty="0"/>
              <a:t>Câmeras 3D</a:t>
            </a:r>
          </a:p>
          <a:p>
            <a:pPr lvl="2"/>
            <a:r>
              <a:rPr lang="pt-BR" dirty="0"/>
              <a:t>Smartphones </a:t>
            </a:r>
          </a:p>
          <a:p>
            <a:pPr lvl="2"/>
            <a:r>
              <a:rPr lang="pt-BR" dirty="0"/>
              <a:t>Câmeras Computacionais</a:t>
            </a:r>
          </a:p>
        </p:txBody>
      </p:sp>
    </p:spTree>
    <p:extLst>
      <p:ext uri="{BB962C8B-B14F-4D97-AF65-F5344CB8AC3E}">
        <p14:creationId xmlns:p14="http://schemas.microsoft.com/office/powerpoint/2010/main" val="29059023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TotalTime>
  <Words>2255</Words>
  <Application>Microsoft Office PowerPoint</Application>
  <PresentationFormat>Widescreen</PresentationFormat>
  <Paragraphs>202</Paragraphs>
  <Slides>68</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68</vt:i4>
      </vt:variant>
    </vt:vector>
  </HeadingPairs>
  <TitlesOfParts>
    <vt:vector size="75" baseType="lpstr">
      <vt:lpstr>Arial</vt:lpstr>
      <vt:lpstr>Calibri</vt:lpstr>
      <vt:lpstr>Calibri Light</vt:lpstr>
      <vt:lpstr>inherit</vt:lpstr>
      <vt:lpstr>var(--bold)</vt:lpstr>
      <vt:lpstr>var(--semi)</vt:lpstr>
      <vt:lpstr>Tema do Office</vt:lpstr>
      <vt:lpstr>Câmeras Digitais</vt:lpstr>
      <vt:lpstr>Câmeras Fotográficas</vt:lpstr>
      <vt:lpstr>Apresentação do PowerPoint</vt:lpstr>
      <vt:lpstr>Apresentação do PowerPoint</vt:lpstr>
      <vt:lpstr>Apresentação do PowerPoint</vt:lpstr>
      <vt:lpstr>Apresentação do PowerPoint</vt:lpstr>
      <vt:lpstr>Apresentação do PowerPoint</vt:lpstr>
      <vt:lpstr>Apresentação do PowerPoint</vt:lpstr>
      <vt:lpstr>Câmeras Fotográficas</vt:lpstr>
      <vt:lpstr>DSRL</vt:lpstr>
      <vt:lpstr>DSRL</vt:lpstr>
      <vt:lpstr>DSLR</vt:lpstr>
      <vt:lpstr>Mirrorless</vt:lpstr>
      <vt:lpstr>Apresentação do PowerPoint</vt:lpstr>
      <vt:lpstr>Câmeras Compactas</vt:lpstr>
      <vt:lpstr>Superzoom</vt:lpstr>
      <vt:lpstr>DSRL</vt:lpstr>
      <vt:lpstr>Câmeras de Ação</vt:lpstr>
      <vt:lpstr>Câmeras 3D</vt:lpstr>
      <vt:lpstr>Câmeras multifoco</vt:lpstr>
      <vt:lpstr>Câmeras de Smartphones</vt:lpstr>
      <vt:lpstr>Apresentação do PowerPoint</vt:lpstr>
      <vt:lpstr>Apresentação do PowerPoint</vt:lpstr>
      <vt:lpstr>Apresentação do PowerPoint</vt:lpstr>
      <vt:lpstr>Apresentação do PowerPoint</vt:lpstr>
      <vt:lpstr>Lentes Fotográficas</vt:lpstr>
      <vt:lpstr>Lentes Fotográficas</vt:lpstr>
      <vt:lpstr>Objetiva Normal</vt:lpstr>
      <vt:lpstr>Objetiva Grande Angular</vt:lpstr>
      <vt:lpstr>Teleobjetiva (ou objetiva de foco longo)</vt:lpstr>
      <vt:lpstr>Zoom</vt:lpstr>
      <vt:lpstr>Zoom</vt:lpstr>
      <vt:lpstr>Distância Focal</vt:lpstr>
      <vt:lpstr>Apresentação do PowerPoint</vt:lpstr>
      <vt:lpstr>Distância Focal </vt:lpstr>
      <vt:lpstr>Apresentação do PowerPoint</vt:lpstr>
      <vt:lpstr>Apresentação do PowerPoint</vt:lpstr>
      <vt:lpstr>Apresentação do PowerPoint</vt:lpstr>
      <vt:lpstr>Apresentação do PowerPoint</vt:lpstr>
      <vt:lpstr>Apresentação do PowerPoint</vt:lpstr>
      <vt:lpstr>Diafragma (ou Íris)</vt:lpstr>
      <vt:lpstr>Diafragma (ou Íris)</vt:lpstr>
      <vt:lpstr>Diafragma (ou Íris)</vt:lpstr>
      <vt:lpstr>Profundidade de Campo</vt:lpstr>
      <vt:lpstr>F-Stop</vt:lpstr>
      <vt:lpstr>Apresentação do PowerPoint</vt:lpstr>
      <vt:lpstr>Apresentação do PowerPoint</vt:lpstr>
      <vt:lpstr>Apresentação do PowerPoint</vt:lpstr>
      <vt:lpstr>Obturador</vt:lpstr>
      <vt:lpstr>Obturador</vt:lpstr>
      <vt:lpstr>Apresentação do PowerPoint</vt:lpstr>
      <vt:lpstr>Obturador</vt:lpstr>
      <vt:lpstr>Obturador</vt:lpstr>
      <vt:lpstr>Apresentação do PowerPoint</vt:lpstr>
      <vt:lpstr>Sensibilidade do Sensor (Escala ISO)</vt:lpstr>
      <vt:lpstr>Apresentação do PowerPoint</vt:lpstr>
      <vt:lpstr>Sensibilidade do Sensor (Escala ISO)</vt:lpstr>
      <vt:lpstr>Apresentação do PowerPoint</vt:lpstr>
      <vt:lpstr>Apresentação do PowerPoint</vt:lpstr>
      <vt:lpstr>Sensores de Câmeras Digitais</vt:lpstr>
      <vt:lpstr>Apresentação do PowerPoint</vt:lpstr>
      <vt:lpstr>Sensores de Câmeras Digitais</vt:lpstr>
      <vt:lpstr>Apresentação do PowerPoint</vt:lpstr>
      <vt:lpstr>Apresentação do PowerPoint</vt:lpstr>
      <vt:lpstr>Sensor Full Frame e APS-C</vt:lpstr>
      <vt:lpstr>Sensor Full Frame e APS-C</vt:lpstr>
      <vt:lpstr>Sensor Full Frame</vt:lpstr>
      <vt:lpstr>Atividades Assíncrona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Câmeras Digitais</dc:title>
  <dc:creator>José Luiz de Souza Pio</dc:creator>
  <cp:lastModifiedBy>José Luiz de Souza Pio</cp:lastModifiedBy>
  <cp:revision>2</cp:revision>
  <dcterms:created xsi:type="dcterms:W3CDTF">2021-09-21T02:16:29Z</dcterms:created>
  <dcterms:modified xsi:type="dcterms:W3CDTF">2021-09-27T23:59:06Z</dcterms:modified>
</cp:coreProperties>
</file>